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55" r:id="rId1"/>
  </p:sldMasterIdLst>
  <p:notesMasterIdLst>
    <p:notesMasterId r:id="rId10"/>
  </p:notesMasterIdLst>
  <p:handoutMasterIdLst>
    <p:handoutMasterId r:id="rId11"/>
  </p:handoutMasterIdLst>
  <p:sldIdLst>
    <p:sldId id="326" r:id="rId2"/>
    <p:sldId id="469" r:id="rId3"/>
    <p:sldId id="470" r:id="rId4"/>
    <p:sldId id="465" r:id="rId5"/>
    <p:sldId id="468" r:id="rId6"/>
    <p:sldId id="466" r:id="rId7"/>
    <p:sldId id="467" r:id="rId8"/>
    <p:sldId id="460" r:id="rId9"/>
  </p:sldIdLst>
  <p:sldSz cx="9144000" cy="6858000" type="screen4x3"/>
  <p:notesSz cx="6669088" cy="9926638"/>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1400" kern="1200">
        <a:solidFill>
          <a:schemeClr val="tx1"/>
        </a:solidFill>
        <a:latin typeface="Arial" charset="0"/>
        <a:ea typeface="+mn-ea"/>
        <a:cs typeface="+mn-cs"/>
      </a:defRPr>
    </a:lvl1pPr>
    <a:lvl2pPr marL="457200" algn="l" rtl="0" eaLnBrk="0" fontAlgn="base" hangingPunct="0">
      <a:spcBef>
        <a:spcPct val="0"/>
      </a:spcBef>
      <a:spcAft>
        <a:spcPct val="0"/>
      </a:spcAft>
      <a:defRPr sz="1400" kern="1200">
        <a:solidFill>
          <a:schemeClr val="tx1"/>
        </a:solidFill>
        <a:latin typeface="Arial" charset="0"/>
        <a:ea typeface="+mn-ea"/>
        <a:cs typeface="+mn-cs"/>
      </a:defRPr>
    </a:lvl2pPr>
    <a:lvl3pPr marL="914400" algn="l" rtl="0" eaLnBrk="0" fontAlgn="base" hangingPunct="0">
      <a:spcBef>
        <a:spcPct val="0"/>
      </a:spcBef>
      <a:spcAft>
        <a:spcPct val="0"/>
      </a:spcAft>
      <a:defRPr sz="1400" kern="1200">
        <a:solidFill>
          <a:schemeClr val="tx1"/>
        </a:solidFill>
        <a:latin typeface="Arial" charset="0"/>
        <a:ea typeface="+mn-ea"/>
        <a:cs typeface="+mn-cs"/>
      </a:defRPr>
    </a:lvl3pPr>
    <a:lvl4pPr marL="1371600" algn="l" rtl="0" eaLnBrk="0" fontAlgn="base" hangingPunct="0">
      <a:spcBef>
        <a:spcPct val="0"/>
      </a:spcBef>
      <a:spcAft>
        <a:spcPct val="0"/>
      </a:spcAft>
      <a:defRPr sz="1400" kern="1200">
        <a:solidFill>
          <a:schemeClr val="tx1"/>
        </a:solidFill>
        <a:latin typeface="Arial" charset="0"/>
        <a:ea typeface="+mn-ea"/>
        <a:cs typeface="+mn-cs"/>
      </a:defRPr>
    </a:lvl4pPr>
    <a:lvl5pPr marL="1828800" algn="l" rtl="0" eaLnBrk="0" fontAlgn="base" hangingPunct="0">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0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rcanu Catrinel" initials="TC" lastIdx="2" clrIdx="0">
    <p:extLst>
      <p:ext uri="{19B8F6BF-5375-455C-9EA6-DF929625EA0E}">
        <p15:presenceInfo xmlns:p15="http://schemas.microsoft.com/office/powerpoint/2012/main" userId="S-1-5-21-2143564435-1125984783-857296014-70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AA0B1"/>
    <a:srgbClr val="007DC3"/>
    <a:srgbClr val="FF5050"/>
    <a:srgbClr val="5C81CE"/>
    <a:srgbClr val="FFFFFF"/>
    <a:srgbClr val="9578F2"/>
    <a:srgbClr val="00FFCC"/>
    <a:srgbClr val="F9FDDB"/>
    <a:srgbClr val="CCFF99"/>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00" autoAdjust="0"/>
    <p:restoredTop sz="81712" autoAdjust="0"/>
  </p:normalViewPr>
  <p:slideViewPr>
    <p:cSldViewPr snapToGrid="0">
      <p:cViewPr varScale="1">
        <p:scale>
          <a:sx n="70" d="100"/>
          <a:sy n="70" d="100"/>
        </p:scale>
        <p:origin x="1939" y="43"/>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137" d="100"/>
          <a:sy n="137" d="100"/>
        </p:scale>
        <p:origin x="-1380" y="-96"/>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83445" y="9442131"/>
            <a:ext cx="184842" cy="3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95" tIns="45747" rIns="91495" bIns="45747">
            <a:spAutoFit/>
          </a:bodyPr>
          <a:lstStyle>
            <a:lvl1pPr>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marL="1373188">
              <a:defRPr sz="2400">
                <a:solidFill>
                  <a:schemeClr val="tx1"/>
                </a:solidFill>
                <a:latin typeface="Times New Roman" pitchFamily="18" charset="0"/>
              </a:defRPr>
            </a:lvl4pPr>
            <a:lvl5pPr marL="1830388">
              <a:defRPr sz="2400">
                <a:solidFill>
                  <a:schemeClr val="tx1"/>
                </a:solidFill>
                <a:latin typeface="Times New Roman" pitchFamily="18" charset="0"/>
              </a:defRPr>
            </a:lvl5pPr>
            <a:lvl6pPr marL="2287588" eaLnBrk="0" fontAlgn="base" hangingPunct="0">
              <a:spcBef>
                <a:spcPct val="0"/>
              </a:spcBef>
              <a:spcAft>
                <a:spcPct val="0"/>
              </a:spcAft>
              <a:defRPr sz="2400">
                <a:solidFill>
                  <a:schemeClr val="tx1"/>
                </a:solidFill>
                <a:latin typeface="Times New Roman" pitchFamily="18" charset="0"/>
              </a:defRPr>
            </a:lvl6pPr>
            <a:lvl7pPr marL="2744788" eaLnBrk="0" fontAlgn="base" hangingPunct="0">
              <a:spcBef>
                <a:spcPct val="0"/>
              </a:spcBef>
              <a:spcAft>
                <a:spcPct val="0"/>
              </a:spcAft>
              <a:defRPr sz="2400">
                <a:solidFill>
                  <a:schemeClr val="tx1"/>
                </a:solidFill>
                <a:latin typeface="Times New Roman" pitchFamily="18" charset="0"/>
              </a:defRPr>
            </a:lvl7pPr>
            <a:lvl8pPr marL="3201988" eaLnBrk="0" fontAlgn="base" hangingPunct="0">
              <a:spcBef>
                <a:spcPct val="0"/>
              </a:spcBef>
              <a:spcAft>
                <a:spcPct val="0"/>
              </a:spcAft>
              <a:defRPr sz="2400">
                <a:solidFill>
                  <a:schemeClr val="tx1"/>
                </a:solidFill>
                <a:latin typeface="Times New Roman" pitchFamily="18" charset="0"/>
              </a:defRPr>
            </a:lvl8pPr>
            <a:lvl9pPr marL="3659188" eaLnBrk="0" fontAlgn="base" hangingPunct="0">
              <a:spcBef>
                <a:spcPct val="0"/>
              </a:spcBef>
              <a:spcAft>
                <a:spcPct val="0"/>
              </a:spcAft>
              <a:defRPr sz="2400">
                <a:solidFill>
                  <a:schemeClr val="tx1"/>
                </a:solidFill>
                <a:latin typeface="Times New Roman" pitchFamily="18" charset="0"/>
              </a:defRPr>
            </a:lvl9pPr>
          </a:lstStyle>
          <a:p>
            <a:pPr>
              <a:defRPr/>
            </a:pPr>
            <a:endParaRPr lang="en-GB" sz="1400">
              <a:latin typeface="Arial" charset="0"/>
            </a:endParaRPr>
          </a:p>
        </p:txBody>
      </p:sp>
      <p:sp>
        <p:nvSpPr>
          <p:cNvPr id="3083" name="Text Box 11"/>
          <p:cNvSpPr txBox="1">
            <a:spLocks noChangeArrowheads="1"/>
          </p:cNvSpPr>
          <p:nvPr/>
        </p:nvSpPr>
        <p:spPr bwMode="auto">
          <a:xfrm>
            <a:off x="0" y="9314630"/>
            <a:ext cx="6669088" cy="309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95" tIns="45747" rIns="91495" bIns="45747">
            <a:spAutoFit/>
          </a:bodyPr>
          <a:lstStyle>
            <a:lvl1pPr>
              <a:tabLst>
                <a:tab pos="9331325" algn="r"/>
              </a:tabLst>
              <a:defRPr sz="2400">
                <a:solidFill>
                  <a:schemeClr val="tx1"/>
                </a:solidFill>
                <a:latin typeface="Times New Roman" pitchFamily="18" charset="0"/>
              </a:defRPr>
            </a:lvl1pPr>
            <a:lvl2pPr>
              <a:tabLst>
                <a:tab pos="9331325" algn="r"/>
              </a:tabLst>
              <a:defRPr sz="2400">
                <a:solidFill>
                  <a:schemeClr val="tx1"/>
                </a:solidFill>
                <a:latin typeface="Times New Roman" pitchFamily="18" charset="0"/>
              </a:defRPr>
            </a:lvl2pPr>
            <a:lvl3pPr>
              <a:tabLst>
                <a:tab pos="9331325" algn="r"/>
              </a:tabLst>
              <a:defRPr sz="2400">
                <a:solidFill>
                  <a:schemeClr val="tx1"/>
                </a:solidFill>
                <a:latin typeface="Times New Roman" pitchFamily="18" charset="0"/>
              </a:defRPr>
            </a:lvl3pPr>
            <a:lvl4pPr marL="1373188">
              <a:tabLst>
                <a:tab pos="9331325" algn="r"/>
              </a:tabLst>
              <a:defRPr sz="2400">
                <a:solidFill>
                  <a:schemeClr val="tx1"/>
                </a:solidFill>
                <a:latin typeface="Times New Roman" pitchFamily="18" charset="0"/>
              </a:defRPr>
            </a:lvl4pPr>
            <a:lvl5pPr marL="1830388">
              <a:tabLst>
                <a:tab pos="9331325" algn="r"/>
              </a:tabLst>
              <a:defRPr sz="2400">
                <a:solidFill>
                  <a:schemeClr val="tx1"/>
                </a:solidFill>
                <a:latin typeface="Times New Roman" pitchFamily="18" charset="0"/>
              </a:defRPr>
            </a:lvl5pPr>
            <a:lvl6pPr marL="2287588" eaLnBrk="0" fontAlgn="base" hangingPunct="0">
              <a:spcBef>
                <a:spcPct val="0"/>
              </a:spcBef>
              <a:spcAft>
                <a:spcPct val="0"/>
              </a:spcAft>
              <a:tabLst>
                <a:tab pos="9331325" algn="r"/>
              </a:tabLst>
              <a:defRPr sz="2400">
                <a:solidFill>
                  <a:schemeClr val="tx1"/>
                </a:solidFill>
                <a:latin typeface="Times New Roman" pitchFamily="18" charset="0"/>
              </a:defRPr>
            </a:lvl6pPr>
            <a:lvl7pPr marL="2744788" eaLnBrk="0" fontAlgn="base" hangingPunct="0">
              <a:spcBef>
                <a:spcPct val="0"/>
              </a:spcBef>
              <a:spcAft>
                <a:spcPct val="0"/>
              </a:spcAft>
              <a:tabLst>
                <a:tab pos="9331325" algn="r"/>
              </a:tabLst>
              <a:defRPr sz="2400">
                <a:solidFill>
                  <a:schemeClr val="tx1"/>
                </a:solidFill>
                <a:latin typeface="Times New Roman" pitchFamily="18" charset="0"/>
              </a:defRPr>
            </a:lvl7pPr>
            <a:lvl8pPr marL="3201988" eaLnBrk="0" fontAlgn="base" hangingPunct="0">
              <a:spcBef>
                <a:spcPct val="0"/>
              </a:spcBef>
              <a:spcAft>
                <a:spcPct val="0"/>
              </a:spcAft>
              <a:tabLst>
                <a:tab pos="9331325" algn="r"/>
              </a:tabLst>
              <a:defRPr sz="2400">
                <a:solidFill>
                  <a:schemeClr val="tx1"/>
                </a:solidFill>
                <a:latin typeface="Times New Roman" pitchFamily="18" charset="0"/>
              </a:defRPr>
            </a:lvl8pPr>
            <a:lvl9pPr marL="3659188" eaLnBrk="0" fontAlgn="base" hangingPunct="0">
              <a:spcBef>
                <a:spcPct val="0"/>
              </a:spcBef>
              <a:spcAft>
                <a:spcPct val="0"/>
              </a:spcAft>
              <a:tabLst>
                <a:tab pos="9331325" algn="r"/>
              </a:tabLst>
              <a:defRPr sz="2400">
                <a:solidFill>
                  <a:schemeClr val="tx1"/>
                </a:solidFill>
                <a:latin typeface="Times New Roman" pitchFamily="18" charset="0"/>
              </a:defRPr>
            </a:lvl9pPr>
          </a:lstStyle>
          <a:p>
            <a:pPr algn="ctr">
              <a:defRPr/>
            </a:pPr>
            <a:r>
              <a:rPr lang="en-GB" sz="700" dirty="0">
                <a:solidFill>
                  <a:srgbClr val="000000"/>
                </a:solidFill>
                <a:latin typeface="Arial" charset="0"/>
                <a:ea typeface="Times New Roman" pitchFamily="18" charset="0"/>
                <a:cs typeface="Arial" charset="0"/>
              </a:rPr>
              <a:t>Copyright © 2017 - </a:t>
            </a:r>
            <a:r>
              <a:rPr lang="en-GB" sz="700" dirty="0" err="1">
                <a:solidFill>
                  <a:srgbClr val="000000"/>
                </a:solidFill>
                <a:latin typeface="Arial" charset="0"/>
                <a:ea typeface="Times New Roman" pitchFamily="18" charset="0"/>
                <a:cs typeface="Arial" charset="0"/>
              </a:rPr>
              <a:t>SCK•CEN</a:t>
            </a:r>
            <a:r>
              <a:rPr lang="en-GB" sz="700" dirty="0">
                <a:solidFill>
                  <a:srgbClr val="000000"/>
                </a:solidFill>
                <a:latin typeface="Arial" charset="0"/>
                <a:ea typeface="Times New Roman" pitchFamily="18" charset="0"/>
                <a:cs typeface="Arial" charset="0"/>
              </a:rPr>
              <a:t> - </a:t>
            </a:r>
            <a:r>
              <a:rPr lang="en-US" sz="700" dirty="0">
                <a:solidFill>
                  <a:srgbClr val="000000"/>
                </a:solidFill>
                <a:latin typeface="Arial" charset="0"/>
                <a:ea typeface="Times New Roman" pitchFamily="18" charset="0"/>
                <a:cs typeface="Arial" charset="0"/>
              </a:rPr>
              <a:t>This presentation contains data, information and formats for dedicated use only and may not be communicated, copied, reproduced, distributed or cited without the explicit written permission of </a:t>
            </a:r>
            <a:r>
              <a:rPr lang="en-US" sz="700" dirty="0" err="1">
                <a:solidFill>
                  <a:srgbClr val="000000"/>
                </a:solidFill>
                <a:latin typeface="Arial" charset="0"/>
                <a:ea typeface="Times New Roman" pitchFamily="18" charset="0"/>
                <a:cs typeface="Arial" charset="0"/>
              </a:rPr>
              <a:t>SCK•CEN</a:t>
            </a:r>
            <a:r>
              <a:rPr lang="en-US" sz="700" dirty="0">
                <a:solidFill>
                  <a:srgbClr val="000000"/>
                </a:solidFill>
                <a:latin typeface="Arial" charset="0"/>
                <a:ea typeface="Times New Roman" pitchFamily="18" charset="0"/>
                <a:cs typeface="Arial" charset="0"/>
              </a:rPr>
              <a:t>.</a:t>
            </a:r>
          </a:p>
        </p:txBody>
      </p:sp>
    </p:spTree>
    <p:extLst>
      <p:ext uri="{BB962C8B-B14F-4D97-AF65-F5344CB8AC3E}">
        <p14:creationId xmlns:p14="http://schemas.microsoft.com/office/powerpoint/2010/main" val="257905966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891629" y="4745409"/>
            <a:ext cx="4884763" cy="261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926" tIns="45157" rIns="91926" bIns="45157" numCol="1" anchor="t" anchorCtr="0" compatLnSpc="1">
            <a:prstTxWarp prst="textNoShape">
              <a:avLst/>
            </a:prstTxWarp>
            <a:spAutoFit/>
          </a:bodyPr>
          <a:lstStyle/>
          <a:p>
            <a:pPr lvl="0"/>
            <a:endParaRPr lang="en-GB" noProof="0"/>
          </a:p>
        </p:txBody>
      </p:sp>
      <p:sp>
        <p:nvSpPr>
          <p:cNvPr id="16387" name="Rectangle 3"/>
          <p:cNvSpPr>
            <a:spLocks noGrp="1" noRot="1" noChangeAspect="1" noChangeArrowheads="1" noTextEdit="1"/>
          </p:cNvSpPr>
          <p:nvPr>
            <p:ph type="sldImg" idx="2"/>
          </p:nvPr>
        </p:nvSpPr>
        <p:spPr bwMode="auto">
          <a:xfrm>
            <a:off x="869950" y="755650"/>
            <a:ext cx="4930775" cy="369887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 name="Text Box 11"/>
          <p:cNvSpPr txBox="1">
            <a:spLocks noChangeArrowheads="1"/>
          </p:cNvSpPr>
          <p:nvPr/>
        </p:nvSpPr>
        <p:spPr bwMode="auto">
          <a:xfrm>
            <a:off x="0" y="9314630"/>
            <a:ext cx="6669088" cy="309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95" tIns="45747" rIns="91495" bIns="45747">
            <a:spAutoFit/>
          </a:bodyPr>
          <a:lstStyle>
            <a:lvl1pPr>
              <a:tabLst>
                <a:tab pos="9331325" algn="r"/>
              </a:tabLst>
              <a:defRPr sz="2400">
                <a:solidFill>
                  <a:schemeClr val="tx1"/>
                </a:solidFill>
                <a:latin typeface="Times New Roman" pitchFamily="18" charset="0"/>
              </a:defRPr>
            </a:lvl1pPr>
            <a:lvl2pPr>
              <a:tabLst>
                <a:tab pos="9331325" algn="r"/>
              </a:tabLst>
              <a:defRPr sz="2400">
                <a:solidFill>
                  <a:schemeClr val="tx1"/>
                </a:solidFill>
                <a:latin typeface="Times New Roman" pitchFamily="18" charset="0"/>
              </a:defRPr>
            </a:lvl2pPr>
            <a:lvl3pPr>
              <a:tabLst>
                <a:tab pos="9331325" algn="r"/>
              </a:tabLst>
              <a:defRPr sz="2400">
                <a:solidFill>
                  <a:schemeClr val="tx1"/>
                </a:solidFill>
                <a:latin typeface="Times New Roman" pitchFamily="18" charset="0"/>
              </a:defRPr>
            </a:lvl3pPr>
            <a:lvl4pPr marL="1373188">
              <a:tabLst>
                <a:tab pos="9331325" algn="r"/>
              </a:tabLst>
              <a:defRPr sz="2400">
                <a:solidFill>
                  <a:schemeClr val="tx1"/>
                </a:solidFill>
                <a:latin typeface="Times New Roman" pitchFamily="18" charset="0"/>
              </a:defRPr>
            </a:lvl4pPr>
            <a:lvl5pPr marL="1830388">
              <a:tabLst>
                <a:tab pos="9331325" algn="r"/>
              </a:tabLst>
              <a:defRPr sz="2400">
                <a:solidFill>
                  <a:schemeClr val="tx1"/>
                </a:solidFill>
                <a:latin typeface="Times New Roman" pitchFamily="18" charset="0"/>
              </a:defRPr>
            </a:lvl5pPr>
            <a:lvl6pPr marL="2287588" eaLnBrk="0" fontAlgn="base" hangingPunct="0">
              <a:spcBef>
                <a:spcPct val="0"/>
              </a:spcBef>
              <a:spcAft>
                <a:spcPct val="0"/>
              </a:spcAft>
              <a:tabLst>
                <a:tab pos="9331325" algn="r"/>
              </a:tabLst>
              <a:defRPr sz="2400">
                <a:solidFill>
                  <a:schemeClr val="tx1"/>
                </a:solidFill>
                <a:latin typeface="Times New Roman" pitchFamily="18" charset="0"/>
              </a:defRPr>
            </a:lvl6pPr>
            <a:lvl7pPr marL="2744788" eaLnBrk="0" fontAlgn="base" hangingPunct="0">
              <a:spcBef>
                <a:spcPct val="0"/>
              </a:spcBef>
              <a:spcAft>
                <a:spcPct val="0"/>
              </a:spcAft>
              <a:tabLst>
                <a:tab pos="9331325" algn="r"/>
              </a:tabLst>
              <a:defRPr sz="2400">
                <a:solidFill>
                  <a:schemeClr val="tx1"/>
                </a:solidFill>
                <a:latin typeface="Times New Roman" pitchFamily="18" charset="0"/>
              </a:defRPr>
            </a:lvl7pPr>
            <a:lvl8pPr marL="3201988" eaLnBrk="0" fontAlgn="base" hangingPunct="0">
              <a:spcBef>
                <a:spcPct val="0"/>
              </a:spcBef>
              <a:spcAft>
                <a:spcPct val="0"/>
              </a:spcAft>
              <a:tabLst>
                <a:tab pos="9331325" algn="r"/>
              </a:tabLst>
              <a:defRPr sz="2400">
                <a:solidFill>
                  <a:schemeClr val="tx1"/>
                </a:solidFill>
                <a:latin typeface="Times New Roman" pitchFamily="18" charset="0"/>
              </a:defRPr>
            </a:lvl8pPr>
            <a:lvl9pPr marL="3659188" eaLnBrk="0" fontAlgn="base" hangingPunct="0">
              <a:spcBef>
                <a:spcPct val="0"/>
              </a:spcBef>
              <a:spcAft>
                <a:spcPct val="0"/>
              </a:spcAft>
              <a:tabLst>
                <a:tab pos="9331325" algn="r"/>
              </a:tabLst>
              <a:defRPr sz="2400">
                <a:solidFill>
                  <a:schemeClr val="tx1"/>
                </a:solidFill>
                <a:latin typeface="Times New Roman" pitchFamily="18" charset="0"/>
              </a:defRPr>
            </a:lvl9pPr>
          </a:lstStyle>
          <a:p>
            <a:pPr algn="ctr">
              <a:defRPr/>
            </a:pPr>
            <a:r>
              <a:rPr lang="en-GB" sz="700" dirty="0">
                <a:solidFill>
                  <a:srgbClr val="000000"/>
                </a:solidFill>
                <a:latin typeface="Arial" charset="0"/>
                <a:ea typeface="Times New Roman" pitchFamily="18" charset="0"/>
                <a:cs typeface="Arial" charset="0"/>
              </a:rPr>
              <a:t>Copyright © 2017 - </a:t>
            </a:r>
            <a:r>
              <a:rPr lang="en-GB" sz="700" dirty="0" err="1">
                <a:solidFill>
                  <a:srgbClr val="000000"/>
                </a:solidFill>
                <a:latin typeface="Arial" charset="0"/>
                <a:ea typeface="Times New Roman" pitchFamily="18" charset="0"/>
                <a:cs typeface="Arial" charset="0"/>
              </a:rPr>
              <a:t>SCK•CEN</a:t>
            </a:r>
            <a:r>
              <a:rPr lang="en-GB" sz="700" dirty="0">
                <a:solidFill>
                  <a:srgbClr val="000000"/>
                </a:solidFill>
                <a:latin typeface="Arial" charset="0"/>
                <a:ea typeface="Times New Roman" pitchFamily="18" charset="0"/>
                <a:cs typeface="Arial" charset="0"/>
              </a:rPr>
              <a:t> - </a:t>
            </a:r>
            <a:r>
              <a:rPr lang="en-US" sz="700" dirty="0">
                <a:solidFill>
                  <a:srgbClr val="000000"/>
                </a:solidFill>
                <a:latin typeface="Arial" charset="0"/>
                <a:ea typeface="Times New Roman" pitchFamily="18" charset="0"/>
                <a:cs typeface="Arial" charset="0"/>
              </a:rPr>
              <a:t>This presentation contains data, information and formats for dedicated use only and may not be communicated, copied, reproduced, distributed or cited without the explicit written permission of </a:t>
            </a:r>
            <a:r>
              <a:rPr lang="en-US" sz="700" dirty="0" err="1">
                <a:solidFill>
                  <a:srgbClr val="000000"/>
                </a:solidFill>
                <a:latin typeface="Arial" charset="0"/>
                <a:ea typeface="Times New Roman" pitchFamily="18" charset="0"/>
                <a:cs typeface="Arial" charset="0"/>
              </a:rPr>
              <a:t>SCK•CEN</a:t>
            </a:r>
            <a:r>
              <a:rPr lang="en-US" sz="700" dirty="0">
                <a:solidFill>
                  <a:srgbClr val="000000"/>
                </a:solidFill>
                <a:latin typeface="Arial" charset="0"/>
                <a:ea typeface="Times New Roman" pitchFamily="18" charset="0"/>
                <a:cs typeface="Arial" charset="0"/>
              </a:rPr>
              <a:t>.</a:t>
            </a:r>
          </a:p>
        </p:txBody>
      </p:sp>
    </p:spTree>
    <p:extLst>
      <p:ext uri="{BB962C8B-B14F-4D97-AF65-F5344CB8AC3E}">
        <p14:creationId xmlns:p14="http://schemas.microsoft.com/office/powerpoint/2010/main" val="116289635"/>
      </p:ext>
    </p:extLst>
  </p:cSld>
  <p:clrMap bg1="lt1" tx1="dk1" bg2="lt2" tx2="dk2" accent1="accent1" accent2="accent2" accent3="accent3" accent4="accent4" accent5="accent5" accent6="accent6" hlink="hlink" folHlink="folHlink"/>
  <p:hf hdr="0" ftr="0"/>
  <p:notesStyle>
    <a:lvl1pPr algn="l" defTabSz="762000" rtl="0" eaLnBrk="0" fontAlgn="base" hangingPunct="0">
      <a:spcBef>
        <a:spcPct val="30000"/>
      </a:spcBef>
      <a:spcAft>
        <a:spcPct val="0"/>
      </a:spcAft>
      <a:defRPr sz="1100" kern="1200">
        <a:solidFill>
          <a:schemeClr val="tx1"/>
        </a:solidFill>
        <a:latin typeface="Arial" charset="0"/>
        <a:ea typeface="+mn-ea"/>
        <a:cs typeface="+mn-cs"/>
      </a:defRPr>
    </a:lvl1pPr>
    <a:lvl2pPr marL="742950" indent="-28575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1143000" indent="-228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600200" indent="-228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2057400" indent="-228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84808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762000" rtl="0" eaLnBrk="0" fontAlgn="base" latinLnBrk="0" hangingPunct="0">
              <a:lnSpc>
                <a:spcPct val="100000"/>
              </a:lnSpc>
              <a:spcBef>
                <a:spcPct val="30000"/>
              </a:spcBef>
              <a:spcAft>
                <a:spcPct val="0"/>
              </a:spcAft>
              <a:buClrTx/>
              <a:buSzTx/>
              <a:buFontTx/>
              <a:buNone/>
              <a:tabLst/>
              <a:defRPr/>
            </a:pPr>
            <a:r>
              <a:rPr lang="en-US" sz="1100" dirty="0"/>
              <a:t>Development of high-performance technology, in the field of imaging, can be recognized as a benefit for the patients, but at the same time is leading to a large increase in exposure for the society.</a:t>
            </a:r>
            <a:endParaRPr lang="it-IT" sz="1100" dirty="0"/>
          </a:p>
          <a:p>
            <a:endParaRPr lang="en-US" dirty="0"/>
          </a:p>
        </p:txBody>
      </p:sp>
    </p:spTree>
    <p:extLst>
      <p:ext uri="{BB962C8B-B14F-4D97-AF65-F5344CB8AC3E}">
        <p14:creationId xmlns:p14="http://schemas.microsoft.com/office/powerpoint/2010/main" val="779331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762000" rtl="0" eaLnBrk="0" fontAlgn="base" latinLnBrk="0" hangingPunct="0">
              <a:lnSpc>
                <a:spcPct val="100000"/>
              </a:lnSpc>
              <a:spcBef>
                <a:spcPct val="30000"/>
              </a:spcBef>
              <a:spcAft>
                <a:spcPct val="0"/>
              </a:spcAft>
              <a:buClrTx/>
              <a:buSzTx/>
              <a:buFontTx/>
              <a:buNone/>
              <a:tabLst/>
              <a:defRPr/>
            </a:pPr>
            <a:r>
              <a:rPr lang="en-US" dirty="0"/>
              <a:t>At regional level there are political choices to be made (cost of remediation, value of estate) and the question is who pays for the related costs? (e.g. for mitigation measures, or the lower value of the estate). </a:t>
            </a:r>
          </a:p>
          <a:p>
            <a:endParaRPr lang="en-US" dirty="0"/>
          </a:p>
        </p:txBody>
      </p:sp>
    </p:spTree>
    <p:extLst>
      <p:ext uri="{BB962C8B-B14F-4D97-AF65-F5344CB8AC3E}">
        <p14:creationId xmlns:p14="http://schemas.microsoft.com/office/powerpoint/2010/main" val="41132861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762000" rtl="0" eaLnBrk="0" fontAlgn="base" latinLnBrk="0" hangingPunct="0">
              <a:lnSpc>
                <a:spcPct val="100000"/>
              </a:lnSpc>
              <a:spcBef>
                <a:spcPct val="30000"/>
              </a:spcBef>
              <a:spcAft>
                <a:spcPct val="0"/>
              </a:spcAft>
              <a:buClrTx/>
              <a:buSzTx/>
              <a:buFontTx/>
              <a:buNone/>
              <a:tabLst/>
              <a:defRPr/>
            </a:pPr>
            <a:r>
              <a:rPr lang="en-US" dirty="0"/>
              <a:t>At regional level there are political choices to be made (cost of remediation, value of estate) and the question is who pays for the related costs? (e.g. for mitigation measures, or the lower value of the estate). </a:t>
            </a:r>
          </a:p>
        </p:txBody>
      </p:sp>
    </p:spTree>
    <p:extLst>
      <p:ext uri="{BB962C8B-B14F-4D97-AF65-F5344CB8AC3E}">
        <p14:creationId xmlns:p14="http://schemas.microsoft.com/office/powerpoint/2010/main" val="4186049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elfoli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554479"/>
            <a:ext cx="7772400" cy="1955483"/>
          </a:xfrm>
        </p:spPr>
        <p:txBody>
          <a:bodyPr anchor="b"/>
          <a:lstStyle>
            <a:lvl1pPr algn="ctr">
              <a:defRPr sz="4500"/>
            </a:lvl1pPr>
          </a:lstStyle>
          <a:p>
            <a:r>
              <a:rPr lang="fr-FR" dirty="0" err="1"/>
              <a:t>Title</a:t>
            </a:r>
            <a:endParaRPr lang="en-US" dirty="0"/>
          </a:p>
        </p:txBody>
      </p:sp>
      <p:sp>
        <p:nvSpPr>
          <p:cNvPr id="3" name="Subtitle 2"/>
          <p:cNvSpPr>
            <a:spLocks noGrp="1"/>
          </p:cNvSpPr>
          <p:nvPr>
            <p:ph type="subTitle" idx="1" hasCustomPrompt="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dirty="0" err="1"/>
              <a:t>Authors</a:t>
            </a:r>
            <a:endParaRPr lang="en-US" dirty="0"/>
          </a:p>
        </p:txBody>
      </p:sp>
    </p:spTree>
    <p:extLst>
      <p:ext uri="{BB962C8B-B14F-4D97-AF65-F5344CB8AC3E}">
        <p14:creationId xmlns:p14="http://schemas.microsoft.com/office/powerpoint/2010/main" val="1254618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4019549" y="524609"/>
            <a:ext cx="4887383" cy="740312"/>
          </a:xfrm>
        </p:spPr>
        <p:txBody>
          <a:bodyPr>
            <a:normAutofit/>
          </a:bodyPr>
          <a:lstStyle>
            <a:lvl1pPr algn="r">
              <a:defRPr sz="2800"/>
            </a:lvl1pPr>
          </a:lstStyle>
          <a:p>
            <a:r>
              <a:rPr lang="fr-FR" dirty="0"/>
              <a:t>Modifiez le style du titre</a:t>
            </a:r>
            <a:endParaRPr lang="en-US" dirty="0"/>
          </a:p>
        </p:txBody>
      </p:sp>
      <p:sp>
        <p:nvSpPr>
          <p:cNvPr id="3" name="Content Placeholder 2"/>
          <p:cNvSpPr>
            <a:spLocks noGrp="1"/>
          </p:cNvSpPr>
          <p:nvPr>
            <p:ph idx="1" hasCustomPrompt="1"/>
          </p:nvPr>
        </p:nvSpPr>
        <p:spPr>
          <a:xfrm>
            <a:off x="381000" y="2227385"/>
            <a:ext cx="8525933" cy="3949578"/>
          </a:xfrm>
        </p:spPr>
        <p:txBody>
          <a:bodyPr/>
          <a:lstStyle>
            <a:lvl1pPr marL="269875" indent="-269875">
              <a:lnSpc>
                <a:spcPct val="100000"/>
              </a:lnSpc>
              <a:buClr>
                <a:srgbClr val="008080"/>
              </a:buClr>
              <a:buSzPct val="75000"/>
              <a:buFont typeface="Wingdings" panose="05000000000000000000" pitchFamily="2" charset="2"/>
              <a:buChar char="l"/>
              <a:defRPr/>
            </a:lvl1pPr>
            <a:lvl2pPr marL="620713" indent="-257175">
              <a:lnSpc>
                <a:spcPct val="100000"/>
              </a:lnSpc>
              <a:buClr>
                <a:srgbClr val="009999"/>
              </a:buClr>
              <a:buFont typeface="Arial" panose="020B0604020202020204" pitchFamily="34" charset="0"/>
              <a:buChar char="•"/>
              <a:defRPr/>
            </a:lvl2pPr>
            <a:lvl3pPr>
              <a:lnSpc>
                <a:spcPct val="100000"/>
              </a:lnSpc>
              <a:defRPr/>
            </a:lvl3pPr>
            <a:lvl4pPr>
              <a:lnSpc>
                <a:spcPct val="100000"/>
              </a:lnSpc>
              <a:defRPr/>
            </a:lvl4pPr>
            <a:lvl5pPr>
              <a:lnSpc>
                <a:spcPct val="100000"/>
              </a:lnSpc>
              <a:defRPr/>
            </a:lvl5pPr>
          </a:lstStyle>
          <a:p>
            <a:pPr lvl="0"/>
            <a:r>
              <a:rPr lang="fr-FR" dirty="0" err="1"/>
              <a:t>Level</a:t>
            </a:r>
            <a:r>
              <a:rPr lang="fr-FR" dirty="0"/>
              <a:t> 1</a:t>
            </a:r>
          </a:p>
          <a:p>
            <a:pPr lvl="1"/>
            <a:r>
              <a:rPr lang="fr-FR" dirty="0" err="1"/>
              <a:t>Level</a:t>
            </a:r>
            <a:r>
              <a:rPr lang="fr-FR" dirty="0"/>
              <a:t> 2</a:t>
            </a:r>
          </a:p>
          <a:p>
            <a:pPr lvl="2"/>
            <a:r>
              <a:rPr lang="fr-FR" dirty="0" err="1"/>
              <a:t>Level</a:t>
            </a:r>
            <a:r>
              <a:rPr lang="fr-FR" dirty="0"/>
              <a:t> 3</a:t>
            </a:r>
          </a:p>
        </p:txBody>
      </p:sp>
      <p:cxnSp>
        <p:nvCxnSpPr>
          <p:cNvPr id="4" name="Straight Connector 3"/>
          <p:cNvCxnSpPr/>
          <p:nvPr userDrawn="1"/>
        </p:nvCxnSpPr>
        <p:spPr bwMode="auto">
          <a:xfrm flipH="1">
            <a:off x="355601" y="1462617"/>
            <a:ext cx="8788399" cy="0"/>
          </a:xfrm>
          <a:prstGeom prst="line">
            <a:avLst/>
          </a:prstGeom>
          <a:solidFill>
            <a:schemeClr val="accent1"/>
          </a:solidFill>
          <a:ln w="12700" cap="flat" cmpd="sng" algn="ctr">
            <a:solidFill>
              <a:srgbClr val="4AA0B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038408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lgn="r">
              <a:defRPr sz="2800"/>
            </a:lvl1pPr>
          </a:lstStyle>
          <a:p>
            <a:r>
              <a:rPr lang="fr-FR" dirty="0" err="1"/>
              <a:t>Title</a:t>
            </a:r>
            <a:endParaRPr lang="en-US" dirty="0"/>
          </a:p>
        </p:txBody>
      </p:sp>
      <p:sp>
        <p:nvSpPr>
          <p:cNvPr id="3" name="Content Placeholder 2"/>
          <p:cNvSpPr>
            <a:spLocks noGrp="1"/>
          </p:cNvSpPr>
          <p:nvPr>
            <p:ph sz="half" idx="1" hasCustomPrompt="1"/>
          </p:nvPr>
        </p:nvSpPr>
        <p:spPr>
          <a:xfrm>
            <a:off x="315809" y="1811867"/>
            <a:ext cx="4172372" cy="4572000"/>
          </a:xfrm>
        </p:spPr>
        <p:txBody>
          <a:bodyPr/>
          <a:lstStyle>
            <a:lvl1pPr>
              <a:defRPr/>
            </a:lvl1pPr>
            <a:lvl2pPr>
              <a:defRPr/>
            </a:lvl2pPr>
            <a:lvl3pPr>
              <a:defRPr/>
            </a:lvl3pPr>
          </a:lstStyle>
          <a:p>
            <a:pPr lvl="0"/>
            <a:r>
              <a:rPr lang="fr-FR" dirty="0" err="1"/>
              <a:t>Level</a:t>
            </a:r>
            <a:r>
              <a:rPr lang="fr-FR" dirty="0"/>
              <a:t> 1</a:t>
            </a:r>
          </a:p>
          <a:p>
            <a:pPr lvl="1"/>
            <a:r>
              <a:rPr lang="fr-FR" dirty="0" err="1"/>
              <a:t>Level</a:t>
            </a:r>
            <a:r>
              <a:rPr lang="fr-FR" dirty="0"/>
              <a:t> 2</a:t>
            </a:r>
          </a:p>
          <a:p>
            <a:pPr lvl="2"/>
            <a:r>
              <a:rPr lang="fr-FR" dirty="0" err="1"/>
              <a:t>Level</a:t>
            </a:r>
            <a:r>
              <a:rPr lang="fr-FR" dirty="0"/>
              <a:t> 3</a:t>
            </a:r>
          </a:p>
        </p:txBody>
      </p:sp>
      <p:sp>
        <p:nvSpPr>
          <p:cNvPr id="5" name="Content Placeholder 2"/>
          <p:cNvSpPr>
            <a:spLocks noGrp="1"/>
          </p:cNvSpPr>
          <p:nvPr>
            <p:ph sz="half" idx="10" hasCustomPrompt="1"/>
          </p:nvPr>
        </p:nvSpPr>
        <p:spPr>
          <a:xfrm>
            <a:off x="4666829" y="1811867"/>
            <a:ext cx="4172372" cy="4572000"/>
          </a:xfrm>
        </p:spPr>
        <p:txBody>
          <a:bodyPr/>
          <a:lstStyle>
            <a:lvl1pPr>
              <a:defRPr/>
            </a:lvl1pPr>
            <a:lvl2pPr>
              <a:defRPr/>
            </a:lvl2pPr>
            <a:lvl3pPr>
              <a:defRPr/>
            </a:lvl3pPr>
          </a:lstStyle>
          <a:p>
            <a:pPr lvl="0"/>
            <a:r>
              <a:rPr lang="fr-FR" dirty="0" err="1"/>
              <a:t>Level</a:t>
            </a:r>
            <a:r>
              <a:rPr lang="fr-FR" dirty="0"/>
              <a:t> 1</a:t>
            </a:r>
          </a:p>
          <a:p>
            <a:pPr lvl="1"/>
            <a:r>
              <a:rPr lang="fr-FR" dirty="0" err="1"/>
              <a:t>Level</a:t>
            </a:r>
            <a:r>
              <a:rPr lang="fr-FR" dirty="0"/>
              <a:t> 2</a:t>
            </a:r>
          </a:p>
          <a:p>
            <a:pPr lvl="2"/>
            <a:r>
              <a:rPr lang="fr-FR" dirty="0" err="1"/>
              <a:t>Level</a:t>
            </a:r>
            <a:r>
              <a:rPr lang="fr-FR" dirty="0"/>
              <a:t> 3</a:t>
            </a:r>
          </a:p>
        </p:txBody>
      </p:sp>
      <p:cxnSp>
        <p:nvCxnSpPr>
          <p:cNvPr id="6" name="Straight Connector 5"/>
          <p:cNvCxnSpPr/>
          <p:nvPr userDrawn="1"/>
        </p:nvCxnSpPr>
        <p:spPr bwMode="auto">
          <a:xfrm flipH="1">
            <a:off x="355601" y="1462617"/>
            <a:ext cx="8788399" cy="0"/>
          </a:xfrm>
          <a:prstGeom prst="line">
            <a:avLst/>
          </a:prstGeom>
          <a:solidFill>
            <a:schemeClr val="accent1"/>
          </a:solidFill>
          <a:ln w="12700" cap="flat" cmpd="sng" algn="ctr">
            <a:solidFill>
              <a:srgbClr val="4AA0B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69380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7519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92317" y="333916"/>
            <a:ext cx="5214616" cy="1020427"/>
          </a:xfrm>
          <a:prstGeom prst="rect">
            <a:avLst/>
          </a:prstGeom>
        </p:spPr>
        <p:txBody>
          <a:bodyPr vert="horz" lIns="91440" tIns="45720" rIns="91440" bIns="45720" rtlCol="0" anchor="ctr">
            <a:normAutofit/>
          </a:bodyPr>
          <a:lstStyle/>
          <a:p>
            <a:r>
              <a:rPr lang="de-DE" dirty="0"/>
              <a:t>Title</a:t>
            </a:r>
            <a:endParaRPr lang="en-US" dirty="0"/>
          </a:p>
        </p:txBody>
      </p:sp>
      <p:sp>
        <p:nvSpPr>
          <p:cNvPr id="3" name="Text Placeholder 2"/>
          <p:cNvSpPr>
            <a:spLocks noGrp="1"/>
          </p:cNvSpPr>
          <p:nvPr>
            <p:ph type="body" idx="1"/>
          </p:nvPr>
        </p:nvSpPr>
        <p:spPr>
          <a:xfrm>
            <a:off x="262468" y="1825625"/>
            <a:ext cx="8644465" cy="4351338"/>
          </a:xfrm>
          <a:prstGeom prst="rect">
            <a:avLst/>
          </a:prstGeom>
        </p:spPr>
        <p:txBody>
          <a:bodyPr vert="horz" lIns="91440" tIns="45720" rIns="91440" bIns="45720" rtlCol="0">
            <a:normAutofit/>
          </a:bodyPr>
          <a:lstStyle/>
          <a:p>
            <a:pPr lvl="0"/>
            <a:r>
              <a:rPr lang="de-DE" dirty="0"/>
              <a:t>Level 1</a:t>
            </a:r>
          </a:p>
          <a:p>
            <a:pPr lvl="1"/>
            <a:r>
              <a:rPr lang="de-DE" dirty="0"/>
              <a:t>Level 2</a:t>
            </a:r>
          </a:p>
          <a:p>
            <a:pPr lvl="2"/>
            <a:r>
              <a:rPr lang="de-DE" dirty="0"/>
              <a:t>Level 3</a:t>
            </a:r>
          </a:p>
        </p:txBody>
      </p:sp>
      <p:sp>
        <p:nvSpPr>
          <p:cNvPr id="8" name="Rechteck 7"/>
          <p:cNvSpPr/>
          <p:nvPr/>
        </p:nvSpPr>
        <p:spPr bwMode="auto">
          <a:xfrm rot="10800000">
            <a:off x="5163" y="6539970"/>
            <a:ext cx="9149953" cy="314224"/>
          </a:xfrm>
          <a:prstGeom prst="rect">
            <a:avLst/>
          </a:prstGeom>
          <a:gradFill>
            <a:gsLst>
              <a:gs pos="99351">
                <a:schemeClr val="bg1"/>
              </a:gs>
              <a:gs pos="12000">
                <a:srgbClr val="4AA0B1"/>
              </a:gs>
              <a:gs pos="32000">
                <a:schemeClr val="bg2">
                  <a:lumMod val="85000"/>
                </a:schemeClr>
              </a:gs>
            </a:gsLst>
            <a:lin ang="5400000" scaled="1"/>
          </a:gradFill>
          <a:ln w="12700"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783" eaLnBrk="0" fontAlgn="base" hangingPunct="0">
              <a:spcBef>
                <a:spcPct val="0"/>
              </a:spcBef>
              <a:spcAft>
                <a:spcPct val="0"/>
              </a:spcAft>
            </a:pPr>
            <a:endParaRPr lang="en-GB" sz="1050" dirty="0">
              <a:solidFill>
                <a:prstClr val="black"/>
              </a:solidFill>
              <a:latin typeface="Arial" charset="0"/>
            </a:endParaRPr>
          </a:p>
        </p:txBody>
      </p:sp>
      <p:grpSp>
        <p:nvGrpSpPr>
          <p:cNvPr id="15" name="Gruppieren 14"/>
          <p:cNvGrpSpPr/>
          <p:nvPr/>
        </p:nvGrpSpPr>
        <p:grpSpPr>
          <a:xfrm>
            <a:off x="17864" y="6539970"/>
            <a:ext cx="8499591" cy="546505"/>
            <a:chOff x="116871" y="6641091"/>
            <a:chExt cx="5091962" cy="334328"/>
          </a:xfrm>
        </p:grpSpPr>
        <p:pic>
          <p:nvPicPr>
            <p:cNvPr id="16" name="Grafik 15"/>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6871" y="6641091"/>
              <a:ext cx="286959" cy="194170"/>
            </a:xfrm>
            <a:prstGeom prst="rect">
              <a:avLst/>
            </a:prstGeom>
          </p:spPr>
        </p:pic>
        <p:sp>
          <p:nvSpPr>
            <p:cNvPr id="17" name="Textfeld 16"/>
            <p:cNvSpPr txBox="1"/>
            <p:nvPr userDrawn="1"/>
          </p:nvSpPr>
          <p:spPr>
            <a:xfrm>
              <a:off x="403830" y="6641091"/>
              <a:ext cx="4805003" cy="334328"/>
            </a:xfrm>
            <a:prstGeom prst="rect">
              <a:avLst/>
            </a:prstGeom>
            <a:noFill/>
          </p:spPr>
          <p:txBody>
            <a:bodyPr wrap="square" rtlCol="0">
              <a:spAutoFit/>
            </a:bodyPr>
            <a:lstStyle/>
            <a:p>
              <a:pPr>
                <a:defRPr/>
              </a:pPr>
              <a:r>
                <a:rPr lang="en-GB" sz="900" dirty="0">
                  <a:solidFill>
                    <a:prstClr val="black"/>
                  </a:solidFill>
                  <a:latin typeface="Interstate-Regular" panose="02000603020000020004" pitchFamily="2" charset="0"/>
                </a:rPr>
                <a:t>This project has received funding from the Euratom research and training programme 2014-2018 under grant agreement No 662287.</a:t>
              </a:r>
              <a:endParaRPr lang="en-GB" sz="500" dirty="0">
                <a:solidFill>
                  <a:prstClr val="black">
                    <a:tint val="75000"/>
                  </a:prstClr>
                </a:solidFill>
              </a:endParaRPr>
            </a:p>
          </p:txBody>
        </p:sp>
      </p:grpSp>
      <p:pic>
        <p:nvPicPr>
          <p:cNvPr id="14" name="Picture 13"/>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862531" y="241258"/>
            <a:ext cx="1829786" cy="996734"/>
          </a:xfrm>
          <a:prstGeom prst="rect">
            <a:avLst/>
          </a:prstGeom>
          <a:noFill/>
          <a:ln>
            <a:noFill/>
          </a:ln>
        </p:spPr>
      </p:pic>
      <p:sp>
        <p:nvSpPr>
          <p:cNvPr id="18" name="Rechteck 7"/>
          <p:cNvSpPr/>
          <p:nvPr userDrawn="1"/>
        </p:nvSpPr>
        <p:spPr bwMode="auto">
          <a:xfrm rot="10800000" flipV="1">
            <a:off x="-5953" y="-6806"/>
            <a:ext cx="9149953" cy="256604"/>
          </a:xfrm>
          <a:prstGeom prst="rect">
            <a:avLst/>
          </a:prstGeom>
          <a:gradFill>
            <a:gsLst>
              <a:gs pos="99351">
                <a:schemeClr val="bg1"/>
              </a:gs>
              <a:gs pos="12000">
                <a:srgbClr val="4AA0B1"/>
              </a:gs>
              <a:gs pos="32000">
                <a:schemeClr val="bg2">
                  <a:lumMod val="85000"/>
                </a:schemeClr>
              </a:gs>
            </a:gsLst>
            <a:lin ang="5400000" scaled="1"/>
          </a:gradFill>
          <a:ln w="12700" cap="flat" cmpd="sng" algn="ctr">
            <a:no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783" eaLnBrk="0" fontAlgn="base" hangingPunct="0">
              <a:spcBef>
                <a:spcPct val="0"/>
              </a:spcBef>
              <a:spcAft>
                <a:spcPct val="0"/>
              </a:spcAft>
            </a:pPr>
            <a:endParaRPr lang="en-GB" sz="1050" dirty="0">
              <a:solidFill>
                <a:prstClr val="black"/>
              </a:solidFill>
              <a:latin typeface="Arial" charset="0"/>
            </a:endParaRPr>
          </a:p>
        </p:txBody>
      </p:sp>
      <p:pic>
        <p:nvPicPr>
          <p:cNvPr id="19" name="Grafik 9"/>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0" y="262248"/>
            <a:ext cx="1920866" cy="701116"/>
          </a:xfrm>
          <a:prstGeom prst="rect">
            <a:avLst/>
          </a:prstGeom>
        </p:spPr>
      </p:pic>
    </p:spTree>
    <p:extLst>
      <p:ext uri="{BB962C8B-B14F-4D97-AF65-F5344CB8AC3E}">
        <p14:creationId xmlns:p14="http://schemas.microsoft.com/office/powerpoint/2010/main" val="602590137"/>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Lst>
  <p:hf sldNum="0" hdr="0" ftr="0" dt="0"/>
  <p:txStyles>
    <p:titleStyle>
      <a:lvl1pPr algn="r" defTabSz="685800" rtl="0" eaLnBrk="1" latinLnBrk="0" hangingPunct="1">
        <a:lnSpc>
          <a:spcPct val="90000"/>
        </a:lnSpc>
        <a:spcBef>
          <a:spcPct val="0"/>
        </a:spcBef>
        <a:buNone/>
        <a:defRPr sz="2400" b="1" kern="1200">
          <a:solidFill>
            <a:srgbClr val="4AA0B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4801" y="2293514"/>
            <a:ext cx="7772400" cy="1769771"/>
          </a:xfrm>
        </p:spPr>
        <p:txBody>
          <a:bodyPr>
            <a:noAutofit/>
          </a:bodyPr>
          <a:lstStyle/>
          <a:p>
            <a:pPr lvl="0">
              <a:spcBef>
                <a:spcPts val="750"/>
              </a:spcBef>
            </a:pPr>
            <a:r>
              <a:rPr lang="en-GB" sz="2000" dirty="0"/>
              <a:t> </a:t>
            </a:r>
            <a:r>
              <a:rPr lang="en-GB" sz="2800" dirty="0"/>
              <a:t>ENGAGE final workshop</a:t>
            </a:r>
            <a:br>
              <a:rPr lang="en-GB" sz="2000" dirty="0"/>
            </a:br>
            <a:r>
              <a:rPr lang="sl-SI" sz="2000" b="0" dirty="0">
                <a:solidFill>
                  <a:prstClr val="black"/>
                </a:solidFill>
                <a:latin typeface="Calibri"/>
                <a:ea typeface="+mn-ea"/>
                <a:cs typeface="+mn-cs"/>
              </a:rPr>
              <a:t>1</a:t>
            </a:r>
            <a:r>
              <a:rPr lang="it-IT" sz="2000" b="0" dirty="0">
                <a:solidFill>
                  <a:prstClr val="black"/>
                </a:solidFill>
                <a:latin typeface="Calibri"/>
                <a:ea typeface="+mn-ea"/>
                <a:cs typeface="+mn-cs"/>
              </a:rPr>
              <a:t>1</a:t>
            </a:r>
            <a:r>
              <a:rPr lang="nl-BE" sz="2000" b="0" dirty="0">
                <a:solidFill>
                  <a:prstClr val="black"/>
                </a:solidFill>
                <a:latin typeface="Calibri"/>
                <a:ea typeface="+mn-ea"/>
                <a:cs typeface="+mn-cs"/>
              </a:rPr>
              <a:t>-</a:t>
            </a:r>
            <a:r>
              <a:rPr lang="sl-SI" sz="2000" b="0" dirty="0">
                <a:solidFill>
                  <a:prstClr val="black"/>
                </a:solidFill>
                <a:latin typeface="Calibri"/>
                <a:ea typeface="+mn-ea"/>
                <a:cs typeface="+mn-cs"/>
              </a:rPr>
              <a:t>13</a:t>
            </a:r>
            <a:r>
              <a:rPr lang="nl-BE" sz="2000" b="0" dirty="0">
                <a:solidFill>
                  <a:prstClr val="black"/>
                </a:solidFill>
                <a:latin typeface="Calibri"/>
                <a:ea typeface="+mn-ea"/>
                <a:cs typeface="+mn-cs"/>
              </a:rPr>
              <a:t> </a:t>
            </a:r>
            <a:r>
              <a:rPr lang="it-IT" sz="2000" b="0" dirty="0" err="1">
                <a:solidFill>
                  <a:prstClr val="black"/>
                </a:solidFill>
                <a:latin typeface="Calibri"/>
                <a:ea typeface="+mn-ea"/>
                <a:cs typeface="+mn-cs"/>
              </a:rPr>
              <a:t>September</a:t>
            </a:r>
            <a:r>
              <a:rPr lang="nl-BE" sz="2000" b="0" dirty="0">
                <a:solidFill>
                  <a:prstClr val="black"/>
                </a:solidFill>
                <a:latin typeface="Calibri"/>
                <a:ea typeface="+mn-ea"/>
                <a:cs typeface="+mn-cs"/>
              </a:rPr>
              <a:t> 201</a:t>
            </a:r>
            <a:r>
              <a:rPr lang="it-IT" sz="2000" b="0" dirty="0">
                <a:solidFill>
                  <a:prstClr val="black"/>
                </a:solidFill>
                <a:latin typeface="Calibri"/>
                <a:ea typeface="+mn-ea"/>
                <a:cs typeface="+mn-cs"/>
              </a:rPr>
              <a:t>9</a:t>
            </a:r>
            <a:br>
              <a:rPr lang="it-IT" sz="2000" b="0" dirty="0">
                <a:solidFill>
                  <a:prstClr val="black"/>
                </a:solidFill>
                <a:latin typeface="Calibri"/>
                <a:ea typeface="+mn-ea"/>
                <a:cs typeface="+mn-cs"/>
              </a:rPr>
            </a:br>
            <a:r>
              <a:rPr lang="it-IT" sz="2000" b="0" dirty="0">
                <a:solidFill>
                  <a:prstClr val="black"/>
                </a:solidFill>
                <a:latin typeface="Calibri"/>
                <a:ea typeface="+mn-ea"/>
                <a:cs typeface="+mn-cs"/>
              </a:rPr>
              <a:t>Bratislava, </a:t>
            </a:r>
            <a:r>
              <a:rPr lang="it-IT" sz="2000" b="0" dirty="0" err="1">
                <a:solidFill>
                  <a:prstClr val="black"/>
                </a:solidFill>
                <a:latin typeface="Calibri"/>
                <a:ea typeface="+mn-ea"/>
                <a:cs typeface="+mn-cs"/>
              </a:rPr>
              <a:t>Slovak</a:t>
            </a:r>
            <a:r>
              <a:rPr lang="it-IT" sz="2000" b="0" dirty="0">
                <a:solidFill>
                  <a:prstClr val="black"/>
                </a:solidFill>
                <a:latin typeface="Calibri"/>
                <a:ea typeface="+mn-ea"/>
                <a:cs typeface="+mn-cs"/>
              </a:rPr>
              <a:t> Republic</a:t>
            </a:r>
            <a:br>
              <a:rPr lang="it-IT" sz="2000" b="0" dirty="0">
                <a:solidFill>
                  <a:prstClr val="black"/>
                </a:solidFill>
                <a:latin typeface="Calibri"/>
                <a:ea typeface="+mn-ea"/>
                <a:cs typeface="+mn-cs"/>
              </a:rPr>
            </a:br>
            <a:br>
              <a:rPr lang="it-IT" sz="2000" b="0" dirty="0">
                <a:solidFill>
                  <a:prstClr val="black"/>
                </a:solidFill>
                <a:latin typeface="Calibri"/>
                <a:ea typeface="+mn-ea"/>
                <a:cs typeface="+mn-cs"/>
              </a:rPr>
            </a:br>
            <a:br>
              <a:rPr lang="nl-BE" sz="2000" b="0" dirty="0">
                <a:solidFill>
                  <a:prstClr val="black"/>
                </a:solidFill>
                <a:latin typeface="Calibri"/>
                <a:ea typeface="+mn-ea"/>
                <a:cs typeface="+mn-cs"/>
              </a:rPr>
            </a:br>
            <a:r>
              <a:rPr lang="nl-BE" sz="2000" b="0" dirty="0">
                <a:solidFill>
                  <a:prstClr val="black"/>
                </a:solidFill>
                <a:latin typeface="Calibri"/>
                <a:ea typeface="+mn-ea"/>
                <a:cs typeface="+mn-cs"/>
              </a:rPr>
              <a:t>PRESENTATION OF MAIN FINDINGS AND DRAFT RECOMMENDATIONS, ILLUSTRATION WITH CASE STUDIES</a:t>
            </a:r>
            <a:endParaRPr lang="en-GB" sz="2000" dirty="0"/>
          </a:p>
        </p:txBody>
      </p:sp>
      <p:sp>
        <p:nvSpPr>
          <p:cNvPr id="3" name="Subtitle 2"/>
          <p:cNvSpPr>
            <a:spLocks noGrp="1"/>
          </p:cNvSpPr>
          <p:nvPr>
            <p:ph type="subTitle" idx="1"/>
          </p:nvPr>
        </p:nvSpPr>
        <p:spPr>
          <a:xfrm>
            <a:off x="847802" y="4392818"/>
            <a:ext cx="7246398" cy="1209491"/>
          </a:xfrm>
          <a:noFill/>
        </p:spPr>
        <p:txBody>
          <a:bodyPr>
            <a:normAutofit/>
          </a:bodyPr>
          <a:lstStyle/>
          <a:p>
            <a:r>
              <a:rPr lang="en-GB" sz="2400" b="1" dirty="0">
                <a:solidFill>
                  <a:srgbClr val="4AA0B1"/>
                </a:solidFill>
              </a:rPr>
              <a:t>T</a:t>
            </a:r>
            <a:r>
              <a:rPr lang="en-US" sz="2400" b="1" dirty="0">
                <a:solidFill>
                  <a:srgbClr val="4AA0B1"/>
                </a:solidFill>
              </a:rPr>
              <a:t>3</a:t>
            </a:r>
            <a:r>
              <a:rPr lang="en-GB" sz="2400" b="1" dirty="0">
                <a:solidFill>
                  <a:srgbClr val="4AA0B1"/>
                </a:solidFill>
              </a:rPr>
              <a:t>: </a:t>
            </a:r>
            <a:r>
              <a:rPr lang="en-US" sz="2400" b="1" dirty="0">
                <a:solidFill>
                  <a:srgbClr val="4AA0B1"/>
                </a:solidFill>
              </a:rPr>
              <a:t>Alignment of different decision levels: local, regional, national and international </a:t>
            </a:r>
            <a:r>
              <a:rPr lang="en-GB" sz="2400" b="1" dirty="0">
                <a:solidFill>
                  <a:srgbClr val="4AA0B1"/>
                </a:solidFill>
              </a:rPr>
              <a:t> </a:t>
            </a:r>
            <a:endParaRPr lang="sl-SI" sz="2400" b="1" dirty="0">
              <a:solidFill>
                <a:srgbClr val="4AA0B1"/>
              </a:solidFill>
            </a:endParaRPr>
          </a:p>
          <a:p>
            <a:r>
              <a:rPr lang="en-US" sz="2000" dirty="0"/>
              <a:t>Catrinel Turcanu, SCK•CEN </a:t>
            </a:r>
            <a:endParaRPr lang="en-GB" sz="2000" dirty="0"/>
          </a:p>
        </p:txBody>
      </p:sp>
    </p:spTree>
    <p:extLst>
      <p:ext uri="{BB962C8B-B14F-4D97-AF65-F5344CB8AC3E}">
        <p14:creationId xmlns:p14="http://schemas.microsoft.com/office/powerpoint/2010/main" val="2728474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6478B39-66E8-4F85-B795-4A2317038B25}"/>
              </a:ext>
            </a:extLst>
          </p:cNvPr>
          <p:cNvSpPr>
            <a:spLocks noGrp="1"/>
          </p:cNvSpPr>
          <p:nvPr>
            <p:ph type="title"/>
          </p:nvPr>
        </p:nvSpPr>
        <p:spPr>
          <a:xfrm>
            <a:off x="2076450" y="681037"/>
            <a:ext cx="6735233" cy="740312"/>
          </a:xfrm>
        </p:spPr>
        <p:txBody>
          <a:bodyPr>
            <a:normAutofit fontScale="90000"/>
          </a:bodyPr>
          <a:lstStyle/>
          <a:p>
            <a:r>
              <a:rPr lang="it-IT" dirty="0"/>
              <a:t>		</a:t>
            </a:r>
            <a:r>
              <a:rPr lang="it-IT" sz="3100" dirty="0" err="1"/>
              <a:t>Recommendations</a:t>
            </a:r>
            <a:r>
              <a:rPr lang="it-IT" sz="3100" dirty="0"/>
              <a:t>, WHAT </a:t>
            </a:r>
            <a:r>
              <a:rPr lang="it-IT" sz="3100" dirty="0" err="1"/>
              <a:t>is</a:t>
            </a:r>
            <a:r>
              <a:rPr lang="it-IT" sz="3100" dirty="0"/>
              <a:t> </a:t>
            </a:r>
            <a:r>
              <a:rPr lang="it-IT" sz="3100" dirty="0" err="1"/>
              <a:t>needed</a:t>
            </a:r>
            <a:br>
              <a:rPr lang="it-IT" sz="3100" dirty="0"/>
            </a:br>
            <a:r>
              <a:rPr lang="it-IT" sz="3100" dirty="0"/>
              <a:t>	                      WHY </a:t>
            </a:r>
            <a:r>
              <a:rPr lang="it-IT" sz="3100" dirty="0" err="1"/>
              <a:t>is</a:t>
            </a:r>
            <a:r>
              <a:rPr lang="it-IT" sz="3100" dirty="0"/>
              <a:t> </a:t>
            </a:r>
            <a:r>
              <a:rPr lang="it-IT" sz="3100" dirty="0" err="1"/>
              <a:t>needed</a:t>
            </a:r>
            <a:r>
              <a:rPr lang="it-IT" sz="3100" dirty="0"/>
              <a:t>     </a:t>
            </a:r>
            <a:br>
              <a:rPr lang="it-IT" sz="3100" dirty="0"/>
            </a:br>
            <a:r>
              <a:rPr lang="it-IT" sz="3100" dirty="0"/>
              <a:t>	                                 HOW can be </a:t>
            </a:r>
            <a:r>
              <a:rPr lang="it-IT" sz="3100" dirty="0" err="1"/>
              <a:t>done</a:t>
            </a:r>
            <a:br>
              <a:rPr lang="it-IT" dirty="0"/>
            </a:br>
            <a:endParaRPr lang="it-IT" dirty="0"/>
          </a:p>
        </p:txBody>
      </p:sp>
      <p:sp>
        <p:nvSpPr>
          <p:cNvPr id="3" name="Segnaposto contenuto 2">
            <a:extLst>
              <a:ext uri="{FF2B5EF4-FFF2-40B4-BE49-F238E27FC236}">
                <a16:creationId xmlns:a16="http://schemas.microsoft.com/office/drawing/2014/main" id="{8D788EEC-A046-4D48-BE29-453C3DFEAA6A}"/>
              </a:ext>
            </a:extLst>
          </p:cNvPr>
          <p:cNvSpPr>
            <a:spLocks noGrp="1"/>
          </p:cNvSpPr>
          <p:nvPr>
            <p:ph idx="1"/>
          </p:nvPr>
        </p:nvSpPr>
        <p:spPr/>
        <p:txBody>
          <a:bodyPr>
            <a:normAutofit/>
          </a:bodyPr>
          <a:lstStyle/>
          <a:p>
            <a:pPr marL="0" indent="0" algn="ctr">
              <a:buNone/>
            </a:pPr>
            <a:r>
              <a:rPr lang="en-US" sz="2800" dirty="0"/>
              <a:t>a synthesis of the main </a:t>
            </a:r>
            <a:r>
              <a:rPr lang="en-US" sz="2800" b="1" dirty="0">
                <a:solidFill>
                  <a:srgbClr val="4AA0B1"/>
                </a:solidFill>
              </a:rPr>
              <a:t>Recommendations</a:t>
            </a:r>
            <a:r>
              <a:rPr lang="en-US" sz="2800" dirty="0"/>
              <a:t> for Stakeholder engagement, as emerging in ENGAGE Project for each exposure situation</a:t>
            </a:r>
          </a:p>
          <a:p>
            <a:pPr marL="0" indent="0" algn="ctr">
              <a:buNone/>
            </a:pPr>
            <a:endParaRPr lang="en-US" sz="2800" dirty="0"/>
          </a:p>
          <a:p>
            <a:pPr marL="0" indent="0" algn="ctr">
              <a:buNone/>
            </a:pPr>
            <a:r>
              <a:rPr lang="en-US" sz="2800" dirty="0"/>
              <a:t> the motivations, </a:t>
            </a:r>
            <a:r>
              <a:rPr lang="en-US" sz="2800" b="1" dirty="0">
                <a:solidFill>
                  <a:srgbClr val="4AA0B1"/>
                </a:solidFill>
              </a:rPr>
              <a:t>WHY</a:t>
            </a:r>
            <a:r>
              <a:rPr lang="en-US" sz="2800" dirty="0"/>
              <a:t>,  and the approaches, </a:t>
            </a:r>
            <a:r>
              <a:rPr lang="en-US" sz="2800" b="1" dirty="0">
                <a:solidFill>
                  <a:srgbClr val="4AA0B1"/>
                </a:solidFill>
              </a:rPr>
              <a:t>HOW</a:t>
            </a:r>
            <a:r>
              <a:rPr lang="en-US" sz="2800" dirty="0"/>
              <a:t>, to proceed towards the Recommendation implementation</a:t>
            </a:r>
            <a:endParaRPr lang="it-IT" sz="2800" b="1" dirty="0">
              <a:solidFill>
                <a:srgbClr val="4AA0B1"/>
              </a:solidFill>
            </a:endParaRPr>
          </a:p>
        </p:txBody>
      </p:sp>
    </p:spTree>
    <p:extLst>
      <p:ext uri="{BB962C8B-B14F-4D97-AF65-F5344CB8AC3E}">
        <p14:creationId xmlns:p14="http://schemas.microsoft.com/office/powerpoint/2010/main" val="1838432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7D2618C-A90F-4ED8-AD04-E469C5A508DE}"/>
              </a:ext>
            </a:extLst>
          </p:cNvPr>
          <p:cNvSpPr>
            <a:spLocks noGrp="1"/>
          </p:cNvSpPr>
          <p:nvPr>
            <p:ph type="title"/>
          </p:nvPr>
        </p:nvSpPr>
        <p:spPr>
          <a:xfrm>
            <a:off x="3729789" y="192505"/>
            <a:ext cx="5414211" cy="1072416"/>
          </a:xfrm>
        </p:spPr>
        <p:txBody>
          <a:bodyPr>
            <a:normAutofit fontScale="90000"/>
          </a:bodyPr>
          <a:lstStyle/>
          <a:p>
            <a:r>
              <a:rPr lang="en-US" dirty="0" err="1"/>
              <a:t>T3</a:t>
            </a:r>
            <a:r>
              <a:rPr lang="en-US" dirty="0"/>
              <a:t>: Alignment of different decision levels: local, regional, national and international </a:t>
            </a:r>
            <a:r>
              <a:rPr lang="en-GB" dirty="0"/>
              <a:t> </a:t>
            </a:r>
            <a:br>
              <a:rPr lang="en-GB" dirty="0"/>
            </a:br>
            <a:r>
              <a:rPr lang="en-GB" dirty="0"/>
              <a:t>-</a:t>
            </a:r>
            <a:r>
              <a:rPr lang="it-IT" dirty="0"/>
              <a:t>List of </a:t>
            </a:r>
            <a:r>
              <a:rPr lang="it-IT" u="sng" dirty="0" err="1"/>
              <a:t>Recommendations</a:t>
            </a:r>
            <a:endParaRPr lang="it-IT" u="sng" dirty="0"/>
          </a:p>
        </p:txBody>
      </p:sp>
      <p:sp>
        <p:nvSpPr>
          <p:cNvPr id="3" name="Segnaposto contenuto 2">
            <a:extLst>
              <a:ext uri="{FF2B5EF4-FFF2-40B4-BE49-F238E27FC236}">
                <a16:creationId xmlns:a16="http://schemas.microsoft.com/office/drawing/2014/main" id="{F114BE34-B065-4C59-8464-5823F243CF8D}"/>
              </a:ext>
            </a:extLst>
          </p:cNvPr>
          <p:cNvSpPr>
            <a:spLocks noGrp="1"/>
          </p:cNvSpPr>
          <p:nvPr>
            <p:ph idx="1"/>
          </p:nvPr>
        </p:nvSpPr>
        <p:spPr>
          <a:xfrm>
            <a:off x="454934" y="1639819"/>
            <a:ext cx="8306231" cy="4653358"/>
          </a:xfrm>
        </p:spPr>
        <p:txBody>
          <a:bodyPr>
            <a:normAutofit/>
          </a:bodyPr>
          <a:lstStyle/>
          <a:p>
            <a:r>
              <a:rPr lang="en-GB" b="1" u="sng" dirty="0">
                <a:solidFill>
                  <a:srgbClr val="4AA0B1"/>
                </a:solidFill>
              </a:rPr>
              <a:t>EP&amp;R</a:t>
            </a:r>
            <a:r>
              <a:rPr lang="en-GB" b="1" dirty="0">
                <a:solidFill>
                  <a:srgbClr val="4AA0B1"/>
                </a:solidFill>
              </a:rPr>
              <a:t> </a:t>
            </a:r>
            <a:r>
              <a:rPr lang="en-GB" dirty="0"/>
              <a:t> 	</a:t>
            </a:r>
          </a:p>
          <a:p>
            <a:pPr marL="0" indent="0">
              <a:buNone/>
            </a:pPr>
            <a:endParaRPr lang="en-GB" dirty="0"/>
          </a:p>
          <a:p>
            <a:pPr marL="0" indent="0">
              <a:buNone/>
            </a:pPr>
            <a:r>
              <a:rPr lang="en-GB" sz="2000" dirty="0"/>
              <a:t>	</a:t>
            </a:r>
            <a:r>
              <a:rPr lang="en-GB" sz="1000" dirty="0"/>
              <a:t>				                                         </a:t>
            </a:r>
          </a:p>
          <a:p>
            <a:r>
              <a:rPr lang="en-GB" b="1" u="sng" dirty="0">
                <a:solidFill>
                  <a:srgbClr val="4AA0B1"/>
                </a:solidFill>
              </a:rPr>
              <a:t>MEDICAL </a:t>
            </a:r>
            <a:r>
              <a:rPr lang="en-GB" dirty="0"/>
              <a:t>  	</a:t>
            </a:r>
          </a:p>
          <a:p>
            <a:pPr marL="0" indent="0">
              <a:buNone/>
            </a:pPr>
            <a:r>
              <a:rPr lang="en-GB" dirty="0"/>
              <a:t>	</a:t>
            </a:r>
            <a:r>
              <a:rPr lang="en-GB" sz="4000" dirty="0"/>
              <a:t>	</a:t>
            </a:r>
            <a:endParaRPr lang="en-GB" sz="2400" dirty="0"/>
          </a:p>
          <a:p>
            <a:r>
              <a:rPr lang="en-GB" b="1" u="sng" dirty="0">
                <a:solidFill>
                  <a:srgbClr val="4AA0B1"/>
                </a:solidFill>
              </a:rPr>
              <a:t>RADON</a:t>
            </a:r>
            <a:r>
              <a:rPr lang="en-GB" b="1" dirty="0">
                <a:solidFill>
                  <a:srgbClr val="4AA0B1"/>
                </a:solidFill>
              </a:rPr>
              <a:t> 	</a:t>
            </a:r>
            <a:r>
              <a:rPr lang="en-GB" dirty="0"/>
              <a:t>								</a:t>
            </a:r>
          </a:p>
          <a:p>
            <a:pPr marL="0" indent="0">
              <a:buNone/>
            </a:pPr>
            <a:endParaRPr lang="it-IT" dirty="0"/>
          </a:p>
          <a:p>
            <a:pPr marL="0" indent="0">
              <a:buNone/>
            </a:pPr>
            <a:endParaRPr lang="it-IT" dirty="0"/>
          </a:p>
        </p:txBody>
      </p:sp>
      <p:sp>
        <p:nvSpPr>
          <p:cNvPr id="6" name="Segnaposto contenuto 2">
            <a:extLst>
              <a:ext uri="{FF2B5EF4-FFF2-40B4-BE49-F238E27FC236}">
                <a16:creationId xmlns:a16="http://schemas.microsoft.com/office/drawing/2014/main" id="{08E1EB02-303D-4930-8276-F99CD876607C}"/>
              </a:ext>
            </a:extLst>
          </p:cNvPr>
          <p:cNvSpPr txBox="1">
            <a:spLocks/>
          </p:cNvSpPr>
          <p:nvPr/>
        </p:nvSpPr>
        <p:spPr>
          <a:xfrm>
            <a:off x="416941" y="1928907"/>
            <a:ext cx="8344224" cy="5013644"/>
          </a:xfrm>
          <a:prstGeom prst="rect">
            <a:avLst/>
          </a:prstGeom>
        </p:spPr>
        <p:txBody>
          <a:bodyPr vert="horz" lIns="91440" tIns="45720" rIns="91440" bIns="45720" rtlCol="0">
            <a:normAutofit fontScale="25000" lnSpcReduction="20000"/>
          </a:bodyPr>
          <a:lstStyle>
            <a:lvl1pPr marL="269875" indent="-269875" algn="l" defTabSz="685800" rtl="0" eaLnBrk="1" latinLnBrk="0" hangingPunct="1">
              <a:lnSpc>
                <a:spcPct val="100000"/>
              </a:lnSpc>
              <a:spcBef>
                <a:spcPts val="750"/>
              </a:spcBef>
              <a:buClr>
                <a:srgbClr val="008080"/>
              </a:buClr>
              <a:buSzPct val="75000"/>
              <a:buFont typeface="Wingdings" panose="05000000000000000000" pitchFamily="2" charset="2"/>
              <a:buChar char="l"/>
              <a:defRPr sz="2100" kern="1200">
                <a:solidFill>
                  <a:schemeClr val="tx1"/>
                </a:solidFill>
                <a:latin typeface="+mn-lt"/>
                <a:ea typeface="+mn-ea"/>
                <a:cs typeface="+mn-cs"/>
              </a:defRPr>
            </a:lvl1pPr>
            <a:lvl2pPr marL="620713" indent="-257175" algn="l" defTabSz="685800" rtl="0" eaLnBrk="1" latinLnBrk="0" hangingPunct="1">
              <a:lnSpc>
                <a:spcPct val="100000"/>
              </a:lnSpc>
              <a:spcBef>
                <a:spcPts val="375"/>
              </a:spcBef>
              <a:buClr>
                <a:srgbClr val="009999"/>
              </a:buClr>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fontAlgn="auto">
              <a:spcAft>
                <a:spcPts val="0"/>
              </a:spcAft>
              <a:buNone/>
            </a:pPr>
            <a:r>
              <a:rPr lang="en-GB" dirty="0"/>
              <a:t>	</a:t>
            </a:r>
          </a:p>
          <a:p>
            <a:pPr algn="just" fontAlgn="auto">
              <a:spcAft>
                <a:spcPts val="0"/>
              </a:spcAft>
              <a:buFont typeface="Wingdings" panose="05000000000000000000" pitchFamily="2" charset="2"/>
              <a:buChar char=""/>
            </a:pPr>
            <a:r>
              <a:rPr lang="en-US" sz="8000" dirty="0"/>
              <a:t>Develop guidelines that </a:t>
            </a:r>
            <a:r>
              <a:rPr lang="en-US" sz="8000" b="1" dirty="0">
                <a:solidFill>
                  <a:srgbClr val="4AA0B1"/>
                </a:solidFill>
              </a:rPr>
              <a:t>integrate how stakeholders at different governance levels (including international, European) can/should be engaged</a:t>
            </a:r>
            <a:r>
              <a:rPr lang="en-US" sz="8000" dirty="0"/>
              <a:t>. A link should be made to national </a:t>
            </a:r>
            <a:r>
              <a:rPr lang="en-US" sz="8000" dirty="0" err="1"/>
              <a:t>EP&amp;R</a:t>
            </a:r>
            <a:r>
              <a:rPr lang="en-US" sz="8000" dirty="0"/>
              <a:t> plans</a:t>
            </a:r>
            <a:r>
              <a:rPr lang="en-GB" sz="7600" dirty="0"/>
              <a:t>	</a:t>
            </a:r>
            <a:r>
              <a:rPr lang="en-GB" dirty="0"/>
              <a:t>	</a:t>
            </a:r>
            <a:r>
              <a:rPr lang="en-GB" sz="3200" dirty="0"/>
              <a:t>				                                         </a:t>
            </a:r>
          </a:p>
          <a:p>
            <a:pPr marL="0" indent="0" algn="just" fontAlgn="auto">
              <a:spcAft>
                <a:spcPts val="0"/>
              </a:spcAft>
              <a:buNone/>
            </a:pPr>
            <a:endParaRPr lang="en-GB" sz="3200" dirty="0"/>
          </a:p>
          <a:p>
            <a:pPr marL="0" indent="0" algn="just" fontAlgn="auto">
              <a:spcAft>
                <a:spcPts val="0"/>
              </a:spcAft>
              <a:buNone/>
            </a:pPr>
            <a:endParaRPr lang="en-GB" sz="3200" dirty="0"/>
          </a:p>
          <a:p>
            <a:pPr algn="just" fontAlgn="auto">
              <a:spcAft>
                <a:spcPts val="0"/>
              </a:spcAft>
              <a:buFont typeface="Wingdings" panose="05000000000000000000" pitchFamily="2" charset="2"/>
              <a:buChar char=""/>
            </a:pPr>
            <a:r>
              <a:rPr lang="en-US" sz="8000" dirty="0"/>
              <a:t>An </a:t>
            </a:r>
            <a:r>
              <a:rPr lang="en-US" sz="8000" b="1" dirty="0">
                <a:solidFill>
                  <a:srgbClr val="4AA0B1"/>
                </a:solidFill>
              </a:rPr>
              <a:t>active and uniform </a:t>
            </a:r>
            <a:r>
              <a:rPr lang="en-US" sz="8000" dirty="0"/>
              <a:t>implementation in practice of </a:t>
            </a:r>
            <a:r>
              <a:rPr lang="en-US" sz="8000" b="1" dirty="0">
                <a:solidFill>
                  <a:srgbClr val="4AA0B1"/>
                </a:solidFill>
              </a:rPr>
              <a:t>patient participation </a:t>
            </a:r>
            <a:r>
              <a:rPr lang="en-US" sz="8000" dirty="0"/>
              <a:t>in decision making </a:t>
            </a:r>
            <a:r>
              <a:rPr lang="en-GB" sz="7600" dirty="0"/>
              <a:t>			</a:t>
            </a:r>
            <a:r>
              <a:rPr lang="en-GB" sz="9600" dirty="0"/>
              <a:t>							</a:t>
            </a:r>
          </a:p>
          <a:p>
            <a:pPr algn="just" fontAlgn="auto">
              <a:spcBef>
                <a:spcPts val="2400"/>
              </a:spcBef>
              <a:spcAft>
                <a:spcPts val="0"/>
              </a:spcAft>
              <a:buFont typeface="Wingdings" panose="05000000000000000000" pitchFamily="2" charset="2"/>
              <a:buChar char="ü"/>
            </a:pPr>
            <a:r>
              <a:rPr lang="en-US" sz="8000" dirty="0"/>
              <a:t>The radon action plan should adopt a systemic approach that considers also the governance levels between the national and the local that are responsible for health, environment and energy issues. </a:t>
            </a:r>
            <a:r>
              <a:rPr lang="en-GB" sz="8000" dirty="0"/>
              <a:t>				                     </a:t>
            </a:r>
          </a:p>
          <a:p>
            <a:pPr algn="just" fontAlgn="auto">
              <a:spcAft>
                <a:spcPts val="0"/>
              </a:spcAft>
              <a:buFont typeface="Wingdings" panose="05000000000000000000" pitchFamily="2" charset="2"/>
              <a:buChar char="ü"/>
            </a:pPr>
            <a:r>
              <a:rPr lang="en-US" sz="8000" dirty="0"/>
              <a:t>Develop </a:t>
            </a:r>
            <a:r>
              <a:rPr lang="en-US" sz="8000" b="1" dirty="0">
                <a:solidFill>
                  <a:srgbClr val="4AA0B1"/>
                </a:solidFill>
              </a:rPr>
              <a:t>context specific approaches </a:t>
            </a:r>
            <a:r>
              <a:rPr lang="en-US" sz="8000" dirty="0"/>
              <a:t>for radon measurement and mitigation, at the </a:t>
            </a:r>
            <a:r>
              <a:rPr lang="en-US" sz="8000" b="1" dirty="0">
                <a:solidFill>
                  <a:srgbClr val="4AA0B1"/>
                </a:solidFill>
              </a:rPr>
              <a:t>appropriate governance level(s)</a:t>
            </a:r>
            <a:r>
              <a:rPr lang="en-US" sz="8000" dirty="0"/>
              <a:t> </a:t>
            </a:r>
            <a:r>
              <a:rPr lang="en-GB" sz="7600" b="1" dirty="0">
                <a:solidFill>
                  <a:srgbClr val="4AA0B1"/>
                </a:solidFill>
              </a:rPr>
              <a:t>	</a:t>
            </a:r>
            <a:r>
              <a:rPr lang="en-GB" sz="7600" dirty="0"/>
              <a:t>												              </a:t>
            </a:r>
          </a:p>
          <a:p>
            <a:pPr marL="0" indent="0" fontAlgn="auto">
              <a:spcAft>
                <a:spcPts val="0"/>
              </a:spcAft>
              <a:buNone/>
            </a:pPr>
            <a:endParaRPr lang="it-IT" sz="7600" dirty="0"/>
          </a:p>
          <a:p>
            <a:pPr marL="0" indent="0" fontAlgn="auto">
              <a:spcAft>
                <a:spcPts val="0"/>
              </a:spcAft>
              <a:buFont typeface="Wingdings" panose="05000000000000000000" pitchFamily="2" charset="2"/>
              <a:buNone/>
            </a:pPr>
            <a:endParaRPr lang="it-IT" dirty="0"/>
          </a:p>
        </p:txBody>
      </p:sp>
    </p:spTree>
    <p:extLst>
      <p:ext uri="{BB962C8B-B14F-4D97-AF65-F5344CB8AC3E}">
        <p14:creationId xmlns:p14="http://schemas.microsoft.com/office/powerpoint/2010/main" val="1177332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5645" y="353291"/>
            <a:ext cx="5301287" cy="911630"/>
          </a:xfrm>
        </p:spPr>
        <p:txBody>
          <a:bodyPr>
            <a:noAutofit/>
          </a:bodyPr>
          <a:lstStyle/>
          <a:p>
            <a:pPr>
              <a:lnSpc>
                <a:spcPct val="100000"/>
              </a:lnSpc>
            </a:pPr>
            <a:r>
              <a:rPr lang="en-US" sz="1800" dirty="0"/>
              <a:t>Alignment of different decision levels: local, regional, national and international</a:t>
            </a:r>
            <a:br>
              <a:rPr lang="en-US" sz="2000" dirty="0"/>
            </a:br>
            <a:r>
              <a:rPr lang="en-US" sz="2400" dirty="0" err="1"/>
              <a:t>EP&amp;R</a:t>
            </a:r>
            <a:endParaRPr lang="en-US" sz="2400" dirty="0"/>
          </a:p>
        </p:txBody>
      </p:sp>
      <p:sp>
        <p:nvSpPr>
          <p:cNvPr id="3" name="Content Placeholder 2"/>
          <p:cNvSpPr>
            <a:spLocks noGrp="1"/>
          </p:cNvSpPr>
          <p:nvPr>
            <p:ph idx="1"/>
          </p:nvPr>
        </p:nvSpPr>
        <p:spPr>
          <a:xfrm>
            <a:off x="470809" y="5355941"/>
            <a:ext cx="8525933" cy="998261"/>
          </a:xfrm>
          <a:solidFill>
            <a:srgbClr val="FFC671"/>
          </a:solidFill>
        </p:spPr>
        <p:txBody>
          <a:bodyPr>
            <a:normAutofit fontScale="92500"/>
          </a:bodyPr>
          <a:lstStyle/>
          <a:p>
            <a:pPr marL="0" indent="0">
              <a:buNone/>
            </a:pPr>
            <a:r>
              <a:rPr lang="en-GB" dirty="0"/>
              <a:t>Recommendation EP&amp;R 5: Develop guidelines that integrate how stakeholders at different governance levels (including international, European) can/should be engaged. A link should be made to national EP&amp;R plans</a:t>
            </a:r>
            <a:r>
              <a:rPr lang="sl-SI" dirty="0"/>
              <a:t>.</a:t>
            </a:r>
          </a:p>
        </p:txBody>
      </p:sp>
      <p:sp>
        <p:nvSpPr>
          <p:cNvPr id="4" name="Slide Number Placeholder 3"/>
          <p:cNvSpPr>
            <a:spLocks noGrp="1"/>
          </p:cNvSpPr>
          <p:nvPr>
            <p:ph type="sldNum" sz="quarter" idx="4294967295"/>
          </p:nvPr>
        </p:nvSpPr>
        <p:spPr/>
        <p:txBody>
          <a:bodyPr/>
          <a:lstStyle/>
          <a:p>
            <a:fld id="{F277BEA8-9B9B-7342-B81C-4D6A4BFD82EA}" type="slidenum">
              <a:rPr lang="fr-FR" smtClean="0"/>
              <a:t>4</a:t>
            </a:fld>
            <a:endParaRPr lang="fr-FR"/>
          </a:p>
        </p:txBody>
      </p:sp>
      <p:sp>
        <p:nvSpPr>
          <p:cNvPr id="5" name="Content Placeholder 2"/>
          <p:cNvSpPr txBox="1">
            <a:spLocks/>
          </p:cNvSpPr>
          <p:nvPr/>
        </p:nvSpPr>
        <p:spPr>
          <a:xfrm>
            <a:off x="275758" y="1526138"/>
            <a:ext cx="8593821" cy="3659179"/>
          </a:xfrm>
          <a:prstGeom prst="rect">
            <a:avLst/>
          </a:prstGeom>
        </p:spPr>
        <p:txBody>
          <a:bodyPr vert="horz" lIns="91440" tIns="45720" rIns="91440" bIns="45720" rtlCol="0">
            <a:normAutofit lnSpcReduction="10000"/>
          </a:bodyPr>
          <a:lstStyle>
            <a:lvl1pPr marL="269875" indent="-269875" algn="l" defTabSz="685800" rtl="0" eaLnBrk="1" latinLnBrk="0" hangingPunct="1">
              <a:lnSpc>
                <a:spcPct val="100000"/>
              </a:lnSpc>
              <a:spcBef>
                <a:spcPts val="750"/>
              </a:spcBef>
              <a:buClr>
                <a:srgbClr val="008080"/>
              </a:buClr>
              <a:buSzPct val="75000"/>
              <a:buFont typeface="Wingdings" panose="05000000000000000000" pitchFamily="2" charset="2"/>
              <a:buChar char="l"/>
              <a:defRPr sz="2100" kern="1200">
                <a:solidFill>
                  <a:schemeClr val="tx1"/>
                </a:solidFill>
                <a:latin typeface="+mn-lt"/>
                <a:ea typeface="+mn-ea"/>
                <a:cs typeface="+mn-cs"/>
              </a:defRPr>
            </a:lvl1pPr>
            <a:lvl2pPr marL="620713" indent="-257175" algn="l" defTabSz="685800" rtl="0" eaLnBrk="1" latinLnBrk="0" hangingPunct="1">
              <a:lnSpc>
                <a:spcPct val="100000"/>
              </a:lnSpc>
              <a:spcBef>
                <a:spcPts val="375"/>
              </a:spcBef>
              <a:buClr>
                <a:srgbClr val="009999"/>
              </a:buClr>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GB" dirty="0"/>
              <a:t>Minimal requirements on stakeholder engagement</a:t>
            </a:r>
          </a:p>
          <a:p>
            <a:r>
              <a:rPr lang="en-GB" dirty="0"/>
              <a:t>Very few prescriptions on how the interaction between the stakeholders of various decision levels should/can be organised. </a:t>
            </a:r>
            <a:endParaRPr lang="sl-SI" dirty="0"/>
          </a:p>
          <a:p>
            <a:pPr lvl="1"/>
            <a:r>
              <a:rPr lang="en-GB" dirty="0">
                <a:solidFill>
                  <a:srgbClr val="4AA0B1"/>
                </a:solidFill>
              </a:rPr>
              <a:t>E.g. in Italy, bilateral agreements for communication, but not clear how to organise this in practice</a:t>
            </a:r>
            <a:endParaRPr lang="sl-SI" dirty="0">
              <a:solidFill>
                <a:srgbClr val="4AA0B1"/>
              </a:solidFill>
            </a:endParaRPr>
          </a:p>
          <a:p>
            <a:r>
              <a:rPr lang="en-GB" dirty="0"/>
              <a:t>Alignment of different decision levels (local, national and </a:t>
            </a:r>
          </a:p>
          <a:p>
            <a:pPr marL="0" indent="0">
              <a:lnSpc>
                <a:spcPct val="110000"/>
              </a:lnSpc>
              <a:spcBef>
                <a:spcPts val="0"/>
              </a:spcBef>
              <a:buNone/>
            </a:pPr>
            <a:r>
              <a:rPr lang="en-GB" dirty="0"/>
              <a:t>      international) is challenging and interpreted differently</a:t>
            </a:r>
            <a:endParaRPr lang="sl-SI" dirty="0"/>
          </a:p>
          <a:p>
            <a:pPr lvl="1"/>
            <a:r>
              <a:rPr lang="en-GB" dirty="0">
                <a:solidFill>
                  <a:srgbClr val="4AA0B1"/>
                </a:solidFill>
              </a:rPr>
              <a:t>E.g. in Slovak Republic, no Revised </a:t>
            </a:r>
            <a:r>
              <a:rPr lang="sk-SK" dirty="0">
                <a:solidFill>
                  <a:srgbClr val="4AA0B1"/>
                </a:solidFill>
              </a:rPr>
              <a:t>National </a:t>
            </a:r>
            <a:r>
              <a:rPr lang="sk-SK" dirty="0" err="1">
                <a:solidFill>
                  <a:srgbClr val="4AA0B1"/>
                </a:solidFill>
              </a:rPr>
              <a:t>Emergency</a:t>
            </a:r>
            <a:r>
              <a:rPr lang="sk-SK" dirty="0">
                <a:solidFill>
                  <a:srgbClr val="4AA0B1"/>
                </a:solidFill>
              </a:rPr>
              <a:t> </a:t>
            </a:r>
            <a:r>
              <a:rPr lang="en-GB" dirty="0">
                <a:solidFill>
                  <a:srgbClr val="4AA0B1"/>
                </a:solidFill>
              </a:rPr>
              <a:t>Plan, </a:t>
            </a:r>
            <a:endParaRPr lang="sk-SK" dirty="0">
              <a:solidFill>
                <a:srgbClr val="4AA0B1"/>
              </a:solidFill>
            </a:endParaRPr>
          </a:p>
          <a:p>
            <a:pPr marL="363538" lvl="1" indent="0">
              <a:buNone/>
            </a:pPr>
            <a:r>
              <a:rPr lang="sk-SK" dirty="0">
                <a:solidFill>
                  <a:srgbClr val="4AA0B1"/>
                </a:solidFill>
              </a:rPr>
              <a:t>      </a:t>
            </a:r>
            <a:r>
              <a:rPr lang="en-GB" dirty="0">
                <a:solidFill>
                  <a:srgbClr val="4AA0B1"/>
                </a:solidFill>
              </a:rPr>
              <a:t>thus missed opportunity to create a common communication network</a:t>
            </a:r>
            <a:r>
              <a:rPr lang="sl-SI" dirty="0">
                <a:solidFill>
                  <a:srgbClr val="4AA0B1"/>
                </a:solidFill>
              </a:rPr>
              <a:t>.</a:t>
            </a:r>
          </a:p>
          <a:p>
            <a:r>
              <a:rPr lang="en-GB" dirty="0"/>
              <a:t>Various levels of stakeholder engagement can be identified from results; these levels are dependent on the context of stakeholder engagement. </a:t>
            </a:r>
            <a:endParaRPr lang="en-US" dirty="0">
              <a:solidFill>
                <a:srgbClr val="4AA0B1"/>
              </a:solidFill>
            </a:endParaRPr>
          </a:p>
        </p:txBody>
      </p:sp>
      <p:pic>
        <p:nvPicPr>
          <p:cNvPr id="8" name="Picture 7"/>
          <p:cNvPicPr>
            <a:picLocks noChangeAspect="1"/>
          </p:cNvPicPr>
          <p:nvPr/>
        </p:nvPicPr>
        <p:blipFill>
          <a:blip r:embed="rId3"/>
          <a:stretch>
            <a:fillRect/>
          </a:stretch>
        </p:blipFill>
        <p:spPr>
          <a:xfrm>
            <a:off x="7319139" y="2867258"/>
            <a:ext cx="1677603" cy="1263557"/>
          </a:xfrm>
          <a:prstGeom prst="rect">
            <a:avLst/>
          </a:prstGeom>
        </p:spPr>
      </p:pic>
    </p:spTree>
    <p:extLst>
      <p:ext uri="{BB962C8B-B14F-4D97-AF65-F5344CB8AC3E}">
        <p14:creationId xmlns:p14="http://schemas.microsoft.com/office/powerpoint/2010/main" val="1283597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34BEF7-5EBC-498D-A515-6DBF366D1887}"/>
              </a:ext>
            </a:extLst>
          </p:cNvPr>
          <p:cNvSpPr>
            <a:spLocks noGrp="1"/>
          </p:cNvSpPr>
          <p:nvPr>
            <p:ph type="title"/>
          </p:nvPr>
        </p:nvSpPr>
        <p:spPr>
          <a:xfrm>
            <a:off x="3915327" y="322465"/>
            <a:ext cx="4887383" cy="1171056"/>
          </a:xfrm>
        </p:spPr>
        <p:txBody>
          <a:bodyPr>
            <a:normAutofit/>
          </a:bodyPr>
          <a:lstStyle/>
          <a:p>
            <a:pPr>
              <a:lnSpc>
                <a:spcPct val="100000"/>
              </a:lnSpc>
              <a:spcBef>
                <a:spcPts val="600"/>
              </a:spcBef>
            </a:pPr>
            <a:r>
              <a:rPr lang="en-GB" sz="2000" dirty="0"/>
              <a:t>Alignment of different decision levels: local, regional, national and international</a:t>
            </a:r>
            <a:br>
              <a:rPr lang="en-GB" sz="2200" dirty="0"/>
            </a:br>
            <a:r>
              <a:rPr lang="en-GB" sz="2700" dirty="0"/>
              <a:t>Medical use of ionising radiation</a:t>
            </a:r>
            <a:endParaRPr lang="it-IT" dirty="0"/>
          </a:p>
        </p:txBody>
      </p:sp>
      <p:sp>
        <p:nvSpPr>
          <p:cNvPr id="3" name="Segnaposto contenuto 2">
            <a:extLst>
              <a:ext uri="{FF2B5EF4-FFF2-40B4-BE49-F238E27FC236}">
                <a16:creationId xmlns:a16="http://schemas.microsoft.com/office/drawing/2014/main" id="{E6CC969F-8A3C-481F-8848-A93D44C13CE6}"/>
              </a:ext>
            </a:extLst>
          </p:cNvPr>
          <p:cNvSpPr>
            <a:spLocks noGrp="1"/>
          </p:cNvSpPr>
          <p:nvPr>
            <p:ph idx="1"/>
          </p:nvPr>
        </p:nvSpPr>
        <p:spPr>
          <a:xfrm>
            <a:off x="189687" y="1493521"/>
            <a:ext cx="8700112" cy="3949578"/>
          </a:xfrm>
        </p:spPr>
        <p:txBody>
          <a:bodyPr>
            <a:noAutofit/>
          </a:bodyPr>
          <a:lstStyle/>
          <a:p>
            <a:pPr algn="just"/>
            <a:r>
              <a:rPr lang="en-US" sz="2000" dirty="0"/>
              <a:t>The approach for stakeholder engagement in decision making in the medical field </a:t>
            </a:r>
            <a:r>
              <a:rPr lang="en-US" sz="2000" dirty="0" err="1"/>
              <a:t>centred</a:t>
            </a:r>
            <a:r>
              <a:rPr lang="en-US" sz="2000" dirty="0"/>
              <a:t> on the involvement of</a:t>
            </a:r>
            <a:r>
              <a:rPr lang="en-US" sz="1800" dirty="0"/>
              <a:t> </a:t>
            </a:r>
            <a:r>
              <a:rPr lang="en-US" sz="2000" dirty="0"/>
              <a:t>professionals.</a:t>
            </a:r>
            <a:r>
              <a:rPr lang="en-US" sz="1800" dirty="0"/>
              <a:t> </a:t>
            </a:r>
          </a:p>
          <a:p>
            <a:pPr lvl="1" algn="just"/>
            <a:r>
              <a:rPr lang="en-US" sz="1600" dirty="0"/>
              <a:t>E.g. aiming at creating awareness of the justification principle, application of good practices, informing patients of risks/benefits of radiology, quality assurance, </a:t>
            </a:r>
            <a:r>
              <a:rPr lang="en-US" sz="1600" dirty="0" err="1"/>
              <a:t>optimised</a:t>
            </a:r>
            <a:r>
              <a:rPr lang="en-US" sz="1600" dirty="0"/>
              <a:t> procedures, good safety culture</a:t>
            </a:r>
          </a:p>
          <a:p>
            <a:pPr algn="just"/>
            <a:r>
              <a:rPr lang="en-US" sz="2000" dirty="0"/>
              <a:t>The</a:t>
            </a:r>
            <a:r>
              <a:rPr lang="en-US" sz="1800" dirty="0"/>
              <a:t> </a:t>
            </a:r>
            <a:r>
              <a:rPr lang="en-US" sz="2000" dirty="0"/>
              <a:t>need</a:t>
            </a:r>
            <a:r>
              <a:rPr lang="en-US" sz="1800" dirty="0"/>
              <a:t> </a:t>
            </a:r>
            <a:r>
              <a:rPr lang="en-US" sz="2000" dirty="0"/>
              <a:t>to</a:t>
            </a:r>
            <a:r>
              <a:rPr lang="en-US" sz="1800" dirty="0"/>
              <a:t> </a:t>
            </a:r>
            <a:r>
              <a:rPr lang="en-US" sz="2000" dirty="0"/>
              <a:t>include</a:t>
            </a:r>
            <a:r>
              <a:rPr lang="en-US" sz="1800" dirty="0"/>
              <a:t> </a:t>
            </a:r>
            <a:r>
              <a:rPr lang="en-US" sz="2000" dirty="0"/>
              <a:t>patients</a:t>
            </a:r>
            <a:r>
              <a:rPr lang="en-US" sz="1800" dirty="0"/>
              <a:t> </a:t>
            </a:r>
            <a:r>
              <a:rPr lang="en-US" sz="2000" dirty="0"/>
              <a:t>well</a:t>
            </a:r>
            <a:r>
              <a:rPr lang="en-US" sz="1800" dirty="0"/>
              <a:t> </a:t>
            </a:r>
            <a:r>
              <a:rPr lang="en-US" sz="2000" dirty="0" err="1"/>
              <a:t>recognised</a:t>
            </a:r>
            <a:r>
              <a:rPr lang="en-US" sz="1800" dirty="0"/>
              <a:t> </a:t>
            </a:r>
            <a:r>
              <a:rPr lang="en-US" sz="2000" dirty="0"/>
              <a:t>by professional </a:t>
            </a:r>
            <a:r>
              <a:rPr lang="en-US" sz="2000" dirty="0" err="1"/>
              <a:t>organisations</a:t>
            </a:r>
            <a:r>
              <a:rPr lang="en-US" sz="2000" dirty="0"/>
              <a:t>, but</a:t>
            </a:r>
          </a:p>
          <a:p>
            <a:pPr lvl="1" algn="just"/>
            <a:r>
              <a:rPr lang="en-US" sz="1700" dirty="0"/>
              <a:t>not implemented in practice </a:t>
            </a:r>
          </a:p>
          <a:p>
            <a:pPr lvl="1" algn="just"/>
            <a:r>
              <a:rPr lang="en-US" sz="1700" dirty="0"/>
              <a:t>not completely active and uniform, considering the different </a:t>
            </a:r>
          </a:p>
          <a:p>
            <a:pPr marL="363538" lvl="1" indent="0" algn="just">
              <a:spcBef>
                <a:spcPts val="0"/>
              </a:spcBef>
              <a:buNone/>
            </a:pPr>
            <a:r>
              <a:rPr lang="en-US" sz="1700" dirty="0"/>
              <a:t>      regional, national and international levels. </a:t>
            </a:r>
            <a:endParaRPr lang="it-IT" sz="1700" dirty="0"/>
          </a:p>
          <a:p>
            <a:pPr algn="just"/>
            <a:r>
              <a:rPr lang="en-US" sz="2000" dirty="0"/>
              <a:t>New paradigm in medical healthcare </a:t>
            </a:r>
            <a:r>
              <a:rPr lang="en-US" sz="2000" dirty="0" err="1"/>
              <a:t>centred</a:t>
            </a:r>
            <a:r>
              <a:rPr lang="en-US" sz="2000" dirty="0"/>
              <a:t> on patient's needs, values and preferences requires</a:t>
            </a:r>
          </a:p>
          <a:p>
            <a:pPr lvl="1" algn="just"/>
            <a:r>
              <a:rPr lang="en-US" sz="1700" dirty="0"/>
              <a:t> Involvement/engagement of patients and families in the judgement of benefits for patients, and for the society, as a whole. </a:t>
            </a:r>
          </a:p>
        </p:txBody>
      </p:sp>
      <p:sp>
        <p:nvSpPr>
          <p:cNvPr id="4" name="Content Placeholder 2">
            <a:extLst>
              <a:ext uri="{FF2B5EF4-FFF2-40B4-BE49-F238E27FC236}">
                <a16:creationId xmlns:a16="http://schemas.microsoft.com/office/drawing/2014/main" id="{F56E8727-A556-4CD4-B189-63FB4A49A5C0}"/>
              </a:ext>
            </a:extLst>
          </p:cNvPr>
          <p:cNvSpPr txBox="1">
            <a:spLocks/>
          </p:cNvSpPr>
          <p:nvPr/>
        </p:nvSpPr>
        <p:spPr>
          <a:xfrm>
            <a:off x="276777" y="5633379"/>
            <a:ext cx="8525933" cy="819376"/>
          </a:xfrm>
          <a:prstGeom prst="rect">
            <a:avLst/>
          </a:prstGeom>
          <a:solidFill>
            <a:srgbClr val="FFC671"/>
          </a:solidFill>
        </p:spPr>
        <p:txBody>
          <a:bodyPr vert="horz" lIns="91440" tIns="45720" rIns="91440" bIns="45720" rtlCol="0">
            <a:normAutofit/>
          </a:bodyPr>
          <a:lstStyle>
            <a:lvl1pPr marL="269875" indent="-269875" algn="l" defTabSz="685800" rtl="0" eaLnBrk="1" latinLnBrk="0" hangingPunct="1">
              <a:lnSpc>
                <a:spcPct val="100000"/>
              </a:lnSpc>
              <a:spcBef>
                <a:spcPts val="750"/>
              </a:spcBef>
              <a:buClr>
                <a:srgbClr val="008080"/>
              </a:buClr>
              <a:buSzPct val="75000"/>
              <a:buFont typeface="Wingdings" panose="05000000000000000000" pitchFamily="2" charset="2"/>
              <a:buChar char="l"/>
              <a:defRPr sz="2100" kern="1200">
                <a:solidFill>
                  <a:schemeClr val="tx1"/>
                </a:solidFill>
                <a:latin typeface="+mn-lt"/>
                <a:ea typeface="+mn-ea"/>
                <a:cs typeface="+mn-cs"/>
              </a:defRPr>
            </a:lvl1pPr>
            <a:lvl2pPr marL="620713" indent="-257175" algn="l" defTabSz="685800" rtl="0" eaLnBrk="1" latinLnBrk="0" hangingPunct="1">
              <a:lnSpc>
                <a:spcPct val="100000"/>
              </a:lnSpc>
              <a:spcBef>
                <a:spcPts val="375"/>
              </a:spcBef>
              <a:buClr>
                <a:srgbClr val="009999"/>
              </a:buClr>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fontAlgn="auto">
              <a:spcAft>
                <a:spcPts val="0"/>
              </a:spcAft>
              <a:buNone/>
            </a:pPr>
            <a:r>
              <a:rPr lang="en-US" dirty="0"/>
              <a:t>Recommendation Medical 3:  An active and uniform implementation in practice of patient participation in decision making is needed</a:t>
            </a:r>
          </a:p>
        </p:txBody>
      </p:sp>
      <p:pic>
        <p:nvPicPr>
          <p:cNvPr id="7" name="Picture 6"/>
          <p:cNvPicPr>
            <a:picLocks noChangeAspect="1"/>
          </p:cNvPicPr>
          <p:nvPr/>
        </p:nvPicPr>
        <p:blipFill>
          <a:blip r:embed="rId3"/>
          <a:stretch>
            <a:fillRect/>
          </a:stretch>
        </p:blipFill>
        <p:spPr>
          <a:xfrm>
            <a:off x="7412702" y="3363566"/>
            <a:ext cx="1390008" cy="920576"/>
          </a:xfrm>
          <a:prstGeom prst="rect">
            <a:avLst/>
          </a:prstGeom>
        </p:spPr>
      </p:pic>
    </p:spTree>
    <p:extLst>
      <p:ext uri="{BB962C8B-B14F-4D97-AF65-F5344CB8AC3E}">
        <p14:creationId xmlns:p14="http://schemas.microsoft.com/office/powerpoint/2010/main" val="1891389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6650" y="524609"/>
            <a:ext cx="4887383" cy="906505"/>
          </a:xfrm>
        </p:spPr>
        <p:txBody>
          <a:bodyPr>
            <a:noAutofit/>
          </a:bodyPr>
          <a:lstStyle/>
          <a:p>
            <a:r>
              <a:rPr lang="en-US" sz="2000" dirty="0"/>
              <a:t>Alignment of different decision levels: local, regional, national and international</a:t>
            </a:r>
            <a:br>
              <a:rPr lang="en-US" sz="2000" dirty="0"/>
            </a:br>
            <a:r>
              <a:rPr lang="en-US" dirty="0"/>
              <a:t>Radon</a:t>
            </a:r>
          </a:p>
        </p:txBody>
      </p:sp>
      <p:sp>
        <p:nvSpPr>
          <p:cNvPr id="3" name="Content Placeholder 2"/>
          <p:cNvSpPr>
            <a:spLocks noGrp="1"/>
          </p:cNvSpPr>
          <p:nvPr>
            <p:ph idx="1"/>
          </p:nvPr>
        </p:nvSpPr>
        <p:spPr>
          <a:xfrm>
            <a:off x="343646" y="5392101"/>
            <a:ext cx="8525933" cy="998261"/>
          </a:xfrm>
          <a:solidFill>
            <a:srgbClr val="FFC671"/>
          </a:solidFill>
        </p:spPr>
        <p:txBody>
          <a:bodyPr>
            <a:noAutofit/>
          </a:bodyPr>
          <a:lstStyle/>
          <a:p>
            <a:pPr marL="0" indent="0">
              <a:buNone/>
            </a:pPr>
            <a:r>
              <a:rPr lang="en-US" sz="1900" dirty="0"/>
              <a:t>Recommendation Radon 6: The radon action plan should adopt a systemic approach that considers also the governance levels between the national and the local that are responsible for health, environment and energy issues. </a:t>
            </a:r>
          </a:p>
        </p:txBody>
      </p:sp>
      <p:sp>
        <p:nvSpPr>
          <p:cNvPr id="4" name="Slide Number Placeholder 3"/>
          <p:cNvSpPr>
            <a:spLocks noGrp="1"/>
          </p:cNvSpPr>
          <p:nvPr>
            <p:ph type="sldNum" sz="quarter" idx="4294967295"/>
          </p:nvPr>
        </p:nvSpPr>
        <p:spPr/>
        <p:txBody>
          <a:bodyPr/>
          <a:lstStyle/>
          <a:p>
            <a:fld id="{F277BEA8-9B9B-7342-B81C-4D6A4BFD82EA}" type="slidenum">
              <a:rPr lang="fr-FR" smtClean="0"/>
              <a:t>6</a:t>
            </a:fld>
            <a:endParaRPr lang="fr-FR"/>
          </a:p>
        </p:txBody>
      </p:sp>
      <p:sp>
        <p:nvSpPr>
          <p:cNvPr id="5" name="Content Placeholder 2"/>
          <p:cNvSpPr txBox="1">
            <a:spLocks/>
          </p:cNvSpPr>
          <p:nvPr/>
        </p:nvSpPr>
        <p:spPr>
          <a:xfrm>
            <a:off x="275758" y="1526138"/>
            <a:ext cx="8593821" cy="3659179"/>
          </a:xfrm>
          <a:prstGeom prst="rect">
            <a:avLst/>
          </a:prstGeom>
        </p:spPr>
        <p:txBody>
          <a:bodyPr vert="horz" lIns="91440" tIns="45720" rIns="91440" bIns="45720" rtlCol="0">
            <a:normAutofit fontScale="92500" lnSpcReduction="10000"/>
          </a:bodyPr>
          <a:lstStyle>
            <a:lvl1pPr marL="269875" indent="-269875" algn="l" defTabSz="685800" rtl="0" eaLnBrk="1" latinLnBrk="0" hangingPunct="1">
              <a:lnSpc>
                <a:spcPct val="100000"/>
              </a:lnSpc>
              <a:spcBef>
                <a:spcPts val="750"/>
              </a:spcBef>
              <a:buClr>
                <a:srgbClr val="008080"/>
              </a:buClr>
              <a:buSzPct val="75000"/>
              <a:buFont typeface="Wingdings" panose="05000000000000000000" pitchFamily="2" charset="2"/>
              <a:buChar char="l"/>
              <a:defRPr sz="2100" kern="1200">
                <a:solidFill>
                  <a:schemeClr val="tx1"/>
                </a:solidFill>
                <a:latin typeface="+mn-lt"/>
                <a:ea typeface="+mn-ea"/>
                <a:cs typeface="+mn-cs"/>
              </a:defRPr>
            </a:lvl1pPr>
            <a:lvl2pPr marL="620713" indent="-257175" algn="l" defTabSz="685800" rtl="0" eaLnBrk="1" latinLnBrk="0" hangingPunct="1">
              <a:lnSpc>
                <a:spcPct val="100000"/>
              </a:lnSpc>
              <a:spcBef>
                <a:spcPts val="375"/>
              </a:spcBef>
              <a:buClr>
                <a:srgbClr val="009999"/>
              </a:buClr>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a:t>Mobilizing political actors around of radon issues challenged by the multiplicity of: </a:t>
            </a:r>
          </a:p>
          <a:p>
            <a:pPr lvl="1"/>
            <a:r>
              <a:rPr lang="en-US" dirty="0"/>
              <a:t>Instances of power which are called upon to coordinate their actions</a:t>
            </a:r>
          </a:p>
          <a:p>
            <a:pPr lvl="1"/>
            <a:r>
              <a:rPr lang="en-US" dirty="0"/>
              <a:t>Different political choices for approaching the radon issue. </a:t>
            </a:r>
          </a:p>
          <a:p>
            <a:r>
              <a:rPr lang="en-US" dirty="0"/>
              <a:t>Different vertical levels of power involved in radon risk analysis and risk management: the federal, the regions, the provinces and the municipalities. </a:t>
            </a:r>
          </a:p>
          <a:p>
            <a:pPr lvl="1"/>
            <a:r>
              <a:rPr lang="en-US" dirty="0">
                <a:solidFill>
                  <a:srgbClr val="4AA0B1"/>
                </a:solidFill>
                <a:sym typeface="Wingdings" panose="05000000000000000000" pitchFamily="2" charset="2"/>
              </a:rPr>
              <a:t> see e.g. case study in Belgium</a:t>
            </a:r>
            <a:endParaRPr lang="en-US" dirty="0">
              <a:solidFill>
                <a:srgbClr val="4AA0B1"/>
              </a:solidFill>
            </a:endParaRPr>
          </a:p>
          <a:p>
            <a:r>
              <a:rPr lang="en-US" dirty="0"/>
              <a:t>Distribution of responsibilities</a:t>
            </a:r>
          </a:p>
          <a:p>
            <a:pPr lvl="1"/>
            <a:r>
              <a:rPr lang="en-US" dirty="0"/>
              <a:t>E.g. for indoor air quality, health prevention, public health protection, product regulation, management of public infrastructures</a:t>
            </a:r>
          </a:p>
          <a:p>
            <a:r>
              <a:rPr lang="en-US" dirty="0"/>
              <a:t>The importance of the intermediate, regional level, is underestimated</a:t>
            </a:r>
          </a:p>
          <a:p>
            <a:pPr lvl="1"/>
            <a:r>
              <a:rPr lang="en-US" dirty="0"/>
              <a:t>In some countries good practices can be identified. </a:t>
            </a:r>
          </a:p>
          <a:p>
            <a:pPr lvl="2"/>
            <a:r>
              <a:rPr lang="en-US" dirty="0">
                <a:solidFill>
                  <a:srgbClr val="4AA0B1"/>
                </a:solidFill>
                <a:sym typeface="Wingdings" panose="05000000000000000000" pitchFamily="2" charset="2"/>
              </a:rPr>
              <a:t> case study Switzerland</a:t>
            </a:r>
            <a:endParaRPr lang="en-US" dirty="0">
              <a:solidFill>
                <a:srgbClr val="4AA0B1"/>
              </a:solidFill>
            </a:endParaRPr>
          </a:p>
        </p:txBody>
      </p:sp>
      <p:pic>
        <p:nvPicPr>
          <p:cNvPr id="6" name="Grafik 15"/>
          <p:cNvPicPr>
            <a:picLocks noChangeAspect="1"/>
          </p:cNvPicPr>
          <p:nvPr/>
        </p:nvPicPr>
        <p:blipFill>
          <a:blip r:embed="rId3"/>
          <a:stretch>
            <a:fillRect/>
          </a:stretch>
        </p:blipFill>
        <p:spPr>
          <a:xfrm>
            <a:off x="6892792" y="3788033"/>
            <a:ext cx="2322328" cy="1503158"/>
          </a:xfrm>
          <a:prstGeom prst="rect">
            <a:avLst/>
          </a:prstGeom>
        </p:spPr>
      </p:pic>
    </p:spTree>
    <p:extLst>
      <p:ext uri="{BB962C8B-B14F-4D97-AF65-F5344CB8AC3E}">
        <p14:creationId xmlns:p14="http://schemas.microsoft.com/office/powerpoint/2010/main" val="1833013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2196" y="451871"/>
            <a:ext cx="4887383" cy="1001529"/>
          </a:xfrm>
        </p:spPr>
        <p:txBody>
          <a:bodyPr>
            <a:noAutofit/>
          </a:bodyPr>
          <a:lstStyle/>
          <a:p>
            <a:r>
              <a:rPr lang="en-US" sz="2000" dirty="0"/>
              <a:t>Alignment of different decision levels: local, regional, national and international</a:t>
            </a:r>
            <a:br>
              <a:rPr lang="en-US" sz="2000" dirty="0"/>
            </a:br>
            <a:r>
              <a:rPr lang="en-US" dirty="0"/>
              <a:t>Radon</a:t>
            </a:r>
          </a:p>
        </p:txBody>
      </p:sp>
      <p:sp>
        <p:nvSpPr>
          <p:cNvPr id="3" name="Content Placeholder 2"/>
          <p:cNvSpPr>
            <a:spLocks noGrp="1"/>
          </p:cNvSpPr>
          <p:nvPr>
            <p:ph idx="1"/>
          </p:nvPr>
        </p:nvSpPr>
        <p:spPr>
          <a:xfrm>
            <a:off x="343646" y="5465033"/>
            <a:ext cx="8525933" cy="850357"/>
          </a:xfrm>
          <a:solidFill>
            <a:srgbClr val="FFC671"/>
          </a:solidFill>
        </p:spPr>
        <p:txBody>
          <a:bodyPr>
            <a:normAutofit/>
          </a:bodyPr>
          <a:lstStyle/>
          <a:p>
            <a:pPr marL="0" indent="0">
              <a:buNone/>
            </a:pPr>
            <a:r>
              <a:rPr lang="en-US" dirty="0"/>
              <a:t>Recommendation Radon 7: Develop context specific approaches for radon measurement and mitigation, at the appropriate governance level(s) </a:t>
            </a:r>
          </a:p>
        </p:txBody>
      </p:sp>
      <p:sp>
        <p:nvSpPr>
          <p:cNvPr id="4" name="Slide Number Placeholder 3"/>
          <p:cNvSpPr>
            <a:spLocks noGrp="1"/>
          </p:cNvSpPr>
          <p:nvPr>
            <p:ph type="sldNum" sz="quarter" idx="4294967295"/>
          </p:nvPr>
        </p:nvSpPr>
        <p:spPr/>
        <p:txBody>
          <a:bodyPr/>
          <a:lstStyle/>
          <a:p>
            <a:fld id="{F277BEA8-9B9B-7342-B81C-4D6A4BFD82EA}" type="slidenum">
              <a:rPr lang="fr-FR" smtClean="0"/>
              <a:t>7</a:t>
            </a:fld>
            <a:endParaRPr lang="fr-FR"/>
          </a:p>
        </p:txBody>
      </p:sp>
      <p:sp>
        <p:nvSpPr>
          <p:cNvPr id="5" name="Content Placeholder 2"/>
          <p:cNvSpPr txBox="1">
            <a:spLocks/>
          </p:cNvSpPr>
          <p:nvPr/>
        </p:nvSpPr>
        <p:spPr>
          <a:xfrm>
            <a:off x="275758" y="1483247"/>
            <a:ext cx="8593821" cy="3920396"/>
          </a:xfrm>
          <a:prstGeom prst="rect">
            <a:avLst/>
          </a:prstGeom>
        </p:spPr>
        <p:txBody>
          <a:bodyPr vert="horz" lIns="91440" tIns="45720" rIns="91440" bIns="45720" rtlCol="0">
            <a:normAutofit fontScale="92500" lnSpcReduction="20000"/>
          </a:bodyPr>
          <a:lstStyle>
            <a:lvl1pPr marL="269875" indent="-269875" algn="l" defTabSz="685800" rtl="0" eaLnBrk="1" latinLnBrk="0" hangingPunct="1">
              <a:lnSpc>
                <a:spcPct val="100000"/>
              </a:lnSpc>
              <a:spcBef>
                <a:spcPts val="750"/>
              </a:spcBef>
              <a:buClr>
                <a:srgbClr val="008080"/>
              </a:buClr>
              <a:buSzPct val="75000"/>
              <a:buFont typeface="Wingdings" panose="05000000000000000000" pitchFamily="2" charset="2"/>
              <a:buChar char="l"/>
              <a:defRPr sz="2100" kern="1200">
                <a:solidFill>
                  <a:schemeClr val="tx1"/>
                </a:solidFill>
                <a:latin typeface="+mn-lt"/>
                <a:ea typeface="+mn-ea"/>
                <a:cs typeface="+mn-cs"/>
              </a:defRPr>
            </a:lvl1pPr>
            <a:lvl2pPr marL="620713" indent="-257175" algn="l" defTabSz="685800" rtl="0" eaLnBrk="1" latinLnBrk="0" hangingPunct="1">
              <a:lnSpc>
                <a:spcPct val="100000"/>
              </a:lnSpc>
              <a:spcBef>
                <a:spcPts val="375"/>
              </a:spcBef>
              <a:buClr>
                <a:srgbClr val="009999"/>
              </a:buClr>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10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10000"/>
              </a:lnSpc>
            </a:pPr>
            <a:r>
              <a:rPr lang="en-US" sz="2000" dirty="0"/>
              <a:t>Radon measurements and research take place at the national level, but mitigation occurs at local level, and is very context-specific. </a:t>
            </a:r>
          </a:p>
          <a:p>
            <a:pPr lvl="1">
              <a:lnSpc>
                <a:spcPct val="110000"/>
              </a:lnSpc>
            </a:pPr>
            <a:r>
              <a:rPr lang="en-US" dirty="0"/>
              <a:t>Risk communication not always consistent or taking place at the adequate level of governance.</a:t>
            </a:r>
          </a:p>
          <a:p>
            <a:pPr lvl="1">
              <a:lnSpc>
                <a:spcPct val="110000"/>
              </a:lnSpc>
            </a:pPr>
            <a:r>
              <a:rPr lang="en-US" dirty="0"/>
              <a:t>Need to articulate risk assessment with risk management</a:t>
            </a:r>
          </a:p>
          <a:p>
            <a:pPr>
              <a:lnSpc>
                <a:spcPct val="110000"/>
              </a:lnSpc>
            </a:pPr>
            <a:r>
              <a:rPr lang="en-US" sz="2000" dirty="0"/>
              <a:t>National campaigns may be less effective than campaigns at</a:t>
            </a:r>
          </a:p>
          <a:p>
            <a:pPr marL="0" indent="0">
              <a:lnSpc>
                <a:spcPct val="110000"/>
              </a:lnSpc>
              <a:spcBef>
                <a:spcPts val="0"/>
              </a:spcBef>
              <a:buNone/>
            </a:pPr>
            <a:r>
              <a:rPr lang="en-US" sz="2000" dirty="0"/>
              <a:t>     the local level. </a:t>
            </a:r>
          </a:p>
          <a:p>
            <a:pPr lvl="1">
              <a:lnSpc>
                <a:spcPct val="110000"/>
              </a:lnSpc>
            </a:pPr>
            <a:r>
              <a:rPr lang="en-US" dirty="0"/>
              <a:t>Top down approach not effective for private houses, but works (better)</a:t>
            </a:r>
          </a:p>
          <a:p>
            <a:pPr marL="363538" lvl="1" indent="0">
              <a:lnSpc>
                <a:spcPct val="120000"/>
              </a:lnSpc>
              <a:spcBef>
                <a:spcPts val="0"/>
              </a:spcBef>
              <a:buNone/>
            </a:pPr>
            <a:r>
              <a:rPr lang="en-US" dirty="0"/>
              <a:t>     for public buildings.</a:t>
            </a:r>
          </a:p>
          <a:p>
            <a:pPr lvl="1">
              <a:lnSpc>
                <a:spcPct val="110000"/>
              </a:lnSpc>
            </a:pPr>
            <a:r>
              <a:rPr lang="en-US" dirty="0">
                <a:solidFill>
                  <a:srgbClr val="4AA0B1"/>
                </a:solidFill>
                <a:sym typeface="Wingdings" panose="05000000000000000000" pitchFamily="2" charset="2"/>
              </a:rPr>
              <a:t> see e.g. case studies in France, Italy</a:t>
            </a:r>
            <a:endParaRPr lang="en-US" dirty="0">
              <a:solidFill>
                <a:srgbClr val="4AA0B1"/>
              </a:solidFill>
            </a:endParaRPr>
          </a:p>
          <a:p>
            <a:pPr>
              <a:lnSpc>
                <a:spcPct val="110000"/>
              </a:lnSpc>
            </a:pPr>
            <a:r>
              <a:rPr lang="en-US" sz="2000" dirty="0"/>
              <a:t>Challenge for stakeholder engagement: </a:t>
            </a:r>
          </a:p>
          <a:p>
            <a:pPr lvl="1">
              <a:lnSpc>
                <a:spcPct val="110000"/>
              </a:lnSpc>
            </a:pPr>
            <a:r>
              <a:rPr lang="en-US" sz="1700" dirty="0"/>
              <a:t>dealing with contrasting emotions in the local populations: from fear or panic, up to disinterest in taking actions because of, among others, expenses of mitigating actions.</a:t>
            </a:r>
          </a:p>
          <a:p>
            <a:endParaRPr lang="en-US" sz="2000" dirty="0"/>
          </a:p>
        </p:txBody>
      </p:sp>
      <p:pic>
        <p:nvPicPr>
          <p:cNvPr id="6" name="Picture 5"/>
          <p:cNvPicPr>
            <a:picLocks noChangeAspect="1"/>
          </p:cNvPicPr>
          <p:nvPr/>
        </p:nvPicPr>
        <p:blipFill rotWithShape="1">
          <a:blip r:embed="rId3"/>
          <a:srcRect l="5769" t="5371" r="5889"/>
          <a:stretch/>
        </p:blipFill>
        <p:spPr>
          <a:xfrm>
            <a:off x="7315200" y="2878282"/>
            <a:ext cx="1714500" cy="1672396"/>
          </a:xfrm>
          <a:prstGeom prst="rect">
            <a:avLst/>
          </a:prstGeom>
        </p:spPr>
      </p:pic>
    </p:spTree>
    <p:extLst>
      <p:ext uri="{BB962C8B-B14F-4D97-AF65-F5344CB8AC3E}">
        <p14:creationId xmlns:p14="http://schemas.microsoft.com/office/powerpoint/2010/main" val="2462582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58AD216-9C81-4ECC-87FF-5CBD660D3A23}"/>
              </a:ext>
            </a:extLst>
          </p:cNvPr>
          <p:cNvSpPr>
            <a:spLocks noGrp="1"/>
          </p:cNvSpPr>
          <p:nvPr>
            <p:ph type="title"/>
          </p:nvPr>
        </p:nvSpPr>
        <p:spPr/>
        <p:txBody>
          <a:bodyPr/>
          <a:lstStyle/>
          <a:p>
            <a:endParaRPr lang="sl-SI"/>
          </a:p>
        </p:txBody>
      </p:sp>
      <p:sp>
        <p:nvSpPr>
          <p:cNvPr id="3" name="Označba mesta vsebine 2">
            <a:extLst>
              <a:ext uri="{FF2B5EF4-FFF2-40B4-BE49-F238E27FC236}">
                <a16:creationId xmlns:a16="http://schemas.microsoft.com/office/drawing/2014/main" id="{A13CFA53-1722-4EE7-9073-7403D095F1B8}"/>
              </a:ext>
            </a:extLst>
          </p:cNvPr>
          <p:cNvSpPr>
            <a:spLocks noGrp="1"/>
          </p:cNvSpPr>
          <p:nvPr>
            <p:ph idx="1"/>
          </p:nvPr>
        </p:nvSpPr>
        <p:spPr>
          <a:xfrm>
            <a:off x="309033" y="1872822"/>
            <a:ext cx="8525933" cy="3949578"/>
          </a:xfrm>
        </p:spPr>
        <p:txBody>
          <a:bodyPr/>
          <a:lstStyle/>
          <a:p>
            <a:r>
              <a:rPr lang="en-GB" sz="2800" b="1" dirty="0">
                <a:solidFill>
                  <a:srgbClr val="4AA0B1"/>
                </a:solidFill>
                <a:latin typeface="Calibri Light" panose="020F0302020204030204"/>
                <a:ea typeface="+mj-ea"/>
                <a:cs typeface="+mj-cs"/>
              </a:rPr>
              <a:t>Round table on HOW recommendations can be put into practice</a:t>
            </a:r>
            <a:endParaRPr lang="en-GB" dirty="0"/>
          </a:p>
        </p:txBody>
      </p:sp>
    </p:spTree>
    <p:extLst>
      <p:ext uri="{BB962C8B-B14F-4D97-AF65-F5344CB8AC3E}">
        <p14:creationId xmlns:p14="http://schemas.microsoft.com/office/powerpoint/2010/main" val="1641107558"/>
      </p:ext>
    </p:extLst>
  </p:cSld>
  <p:clrMapOvr>
    <a:masterClrMapping/>
  </p:clrMapOvr>
</p:sld>
</file>

<file path=ppt/theme/theme1.xml><?xml version="1.0" encoding="utf-8"?>
<a:theme xmlns:a="http://schemas.openxmlformats.org/drawingml/2006/main" name="CONCERT">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CERT" id="{9E37ED38-8528-4622-97B5-E50A59913621}" vid="{C3144AF8-E3B1-46BB-B32C-B5F65E8202C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2E699366340D41B67FD2BA5630CCCF" ma:contentTypeVersion="3" ma:contentTypeDescription="Create a new document." ma:contentTypeScope="" ma:versionID="4e890b030306360b1caedebf40a60296">
  <xsd:schema xmlns:xsd="http://www.w3.org/2001/XMLSchema" xmlns:xs="http://www.w3.org/2001/XMLSchema" xmlns:p="http://schemas.microsoft.com/office/2006/metadata/properties" xmlns:ns2="9fadf70c-5e39-45e6-af1b-37916fb9636d" targetNamespace="http://schemas.microsoft.com/office/2006/metadata/properties" ma:root="true" ma:fieldsID="b6c78b3442fe6a4046643687873bf358" ns2:_="">
    <xsd:import namespace="9fadf70c-5e39-45e6-af1b-37916fb9636d"/>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adf70c-5e39-45e6-af1b-37916fb9636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17EE487-F905-4503-A377-0EC56FD190F2}"/>
</file>

<file path=customXml/itemProps2.xml><?xml version="1.0" encoding="utf-8"?>
<ds:datastoreItem xmlns:ds="http://schemas.openxmlformats.org/officeDocument/2006/customXml" ds:itemID="{D22B8F4B-8388-4003-BF3D-404FBA87A72D}"/>
</file>

<file path=customXml/itemProps3.xml><?xml version="1.0" encoding="utf-8"?>
<ds:datastoreItem xmlns:ds="http://schemas.openxmlformats.org/officeDocument/2006/customXml" ds:itemID="{86B1D82F-F697-4EB0-8D2B-49391084F98B}"/>
</file>

<file path=docProps/app.xml><?xml version="1.0" encoding="utf-8"?>
<Properties xmlns="http://schemas.openxmlformats.org/officeDocument/2006/extended-properties" xmlns:vt="http://schemas.openxmlformats.org/officeDocument/2006/docPropsVTypes">
  <Template>_SCK</Template>
  <TotalTime>696</TotalTime>
  <Pages>22</Pages>
  <Words>879</Words>
  <Application>Microsoft Office PowerPoint</Application>
  <PresentationFormat>Prezentácia na obrazovke (4:3)</PresentationFormat>
  <Paragraphs>72</Paragraphs>
  <Slides>8</Slides>
  <Notes>4</Notes>
  <HiddenSlides>0</HiddenSlides>
  <MMClips>0</MMClips>
  <ScaleCrop>false</ScaleCrop>
  <HeadingPairs>
    <vt:vector size="6" baseType="variant">
      <vt:variant>
        <vt:lpstr>Použité písma</vt:lpstr>
      </vt:variant>
      <vt:variant>
        <vt:i4>6</vt:i4>
      </vt:variant>
      <vt:variant>
        <vt:lpstr>Motív</vt:lpstr>
      </vt:variant>
      <vt:variant>
        <vt:i4>1</vt:i4>
      </vt:variant>
      <vt:variant>
        <vt:lpstr>Nadpisy snímok</vt:lpstr>
      </vt:variant>
      <vt:variant>
        <vt:i4>8</vt:i4>
      </vt:variant>
    </vt:vector>
  </HeadingPairs>
  <TitlesOfParts>
    <vt:vector size="15" baseType="lpstr">
      <vt:lpstr>Arial</vt:lpstr>
      <vt:lpstr>Calibri</vt:lpstr>
      <vt:lpstr>Calibri Light</vt:lpstr>
      <vt:lpstr>Interstate-Regular</vt:lpstr>
      <vt:lpstr>Times New Roman</vt:lpstr>
      <vt:lpstr>Wingdings</vt:lpstr>
      <vt:lpstr>CONCERT</vt:lpstr>
      <vt:lpstr> ENGAGE final workshop 11-13 September 2019 Bratislava, Slovak Republic   PRESENTATION OF MAIN FINDINGS AND DRAFT RECOMMENDATIONS, ILLUSTRATION WITH CASE STUDIES</vt:lpstr>
      <vt:lpstr>  Recommendations, WHAT is needed                        WHY is needed                                        HOW can be done </vt:lpstr>
      <vt:lpstr>T3: Alignment of different decision levels: local, regional, national and international   -List of Recommendations</vt:lpstr>
      <vt:lpstr>Alignment of different decision levels: local, regional, national and international EP&amp;R</vt:lpstr>
      <vt:lpstr>Alignment of different decision levels: local, regional, national and international Medical use of ionising radiation</vt:lpstr>
      <vt:lpstr>Alignment of different decision levels: local, regional, national and international Radon</vt:lpstr>
      <vt:lpstr>Alignment of different decision levels: local, regional, national and international Radon</vt:lpstr>
      <vt:lpstr>Prezentácia programu PowerPoint</vt:lpstr>
    </vt:vector>
  </TitlesOfParts>
  <Company>SCK-CEN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Van Oudheusden Michiel</dc:creator>
  <cp:lastModifiedBy>L 102</cp:lastModifiedBy>
  <cp:revision>222</cp:revision>
  <cp:lastPrinted>2018-09-05T08:02:20Z</cp:lastPrinted>
  <dcterms:created xsi:type="dcterms:W3CDTF">2017-11-13T09:28:55Z</dcterms:created>
  <dcterms:modified xsi:type="dcterms:W3CDTF">2019-09-12T09:04:51Z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exandriaPath">
    <vt:lpwstr/>
  </property>
  <property fmtid="{D5CDD505-2E9C-101B-9397-08002B2CF9AE}" pid="3" name="ContentTypeId">
    <vt:lpwstr>0x010100452E699366340D41B67FD2BA5630CCCF</vt:lpwstr>
  </property>
</Properties>
</file>