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4"/>
    <p:sldMasterId id="2147483761" r:id="rId5"/>
  </p:sldMasterIdLst>
  <p:notesMasterIdLst>
    <p:notesMasterId r:id="rId10"/>
  </p:notesMasterIdLst>
  <p:handoutMasterIdLst>
    <p:handoutMasterId r:id="rId11"/>
  </p:handoutMasterIdLst>
  <p:sldIdLst>
    <p:sldId id="337" r:id="rId6"/>
    <p:sldId id="339" r:id="rId7"/>
    <p:sldId id="336" r:id="rId8"/>
    <p:sldId id="334" r:id="rId9"/>
  </p:sldIdLst>
  <p:sldSz cx="9144000" cy="6858000" type="screen4x3"/>
  <p:notesSz cx="9926638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75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DC3"/>
    <a:srgbClr val="FF5050"/>
    <a:srgbClr val="5C81CE"/>
    <a:srgbClr val="FFFFFF"/>
    <a:srgbClr val="9578F2"/>
    <a:srgbClr val="00FFCC"/>
    <a:srgbClr val="F9FDDB"/>
    <a:srgbClr val="CC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3165" autoAdjust="0"/>
  </p:normalViewPr>
  <p:slideViewPr>
    <p:cSldViewPr snapToGrid="0">
      <p:cViewPr varScale="1">
        <p:scale>
          <a:sx n="80" d="100"/>
          <a:sy n="80" d="100"/>
        </p:scale>
        <p:origin x="1642" y="48"/>
      </p:cViewPr>
      <p:guideLst>
        <p:guide orient="horz" pos="2160"/>
        <p:guide pos="2880"/>
        <p:guide orient="horz" pos="75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53"/>
    </p:cViewPr>
  </p:sorterViewPr>
  <p:notesViewPr>
    <p:cSldViewPr snapToGrid="0">
      <p:cViewPr varScale="1">
        <p:scale>
          <a:sx n="137" d="100"/>
          <a:sy n="137" d="100"/>
        </p:scale>
        <p:origin x="-1380" y="-96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3050" y="6465888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95" tIns="45747" rIns="91495" bIns="4574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1400">
              <a:latin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2017 - </a:t>
            </a:r>
            <a:r>
              <a:rPr lang="en-GB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90596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7150" y="3249613"/>
            <a:ext cx="7270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6" tIns="45157" rIns="91926" bIns="451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GB" noProof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7525"/>
            <a:ext cx="3378200" cy="2533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2017 - </a:t>
            </a:r>
            <a:r>
              <a:rPr lang="en-GB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2896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620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1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4479"/>
            <a:ext cx="7772400" cy="1955483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 err="1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1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19549" y="524609"/>
            <a:ext cx="4887383" cy="740312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5601" y="1567717"/>
            <a:ext cx="8525933" cy="3949578"/>
          </a:xfrm>
        </p:spPr>
        <p:txBody>
          <a:bodyPr/>
          <a:lstStyle>
            <a:lvl1pPr marL="269875" indent="-269875">
              <a:lnSpc>
                <a:spcPct val="100000"/>
              </a:lnSpc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/>
            </a:lvl1pPr>
            <a:lvl2pPr marL="620713" indent="-257175">
              <a:lnSpc>
                <a:spcPct val="100000"/>
              </a:lnSpc>
              <a:buClr>
                <a:srgbClr val="009999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3840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5601" y="1568799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734561" y="1568799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938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51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4479"/>
            <a:ext cx="7772400" cy="195548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 err="1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2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549" y="524609"/>
            <a:ext cx="4887383" cy="740312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227385"/>
            <a:ext cx="8525933" cy="3949578"/>
          </a:xfrm>
        </p:spPr>
        <p:txBody>
          <a:bodyPr/>
          <a:lstStyle>
            <a:lvl1pPr marL="269875" indent="-269875">
              <a:lnSpc>
                <a:spcPct val="100000"/>
              </a:lnSpc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/>
            </a:lvl1pPr>
            <a:lvl2pPr marL="620713" indent="-257175">
              <a:lnSpc>
                <a:spcPct val="100000"/>
              </a:lnSpc>
              <a:buClr>
                <a:srgbClr val="009999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6558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580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6682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046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58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317" y="229467"/>
            <a:ext cx="5214616" cy="1020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68" y="1655136"/>
            <a:ext cx="8644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Level 1</a:t>
            </a:r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</p:txBody>
      </p:sp>
      <p:sp>
        <p:nvSpPr>
          <p:cNvPr id="8" name="Rechteck 7"/>
          <p:cNvSpPr/>
          <p:nvPr/>
        </p:nvSpPr>
        <p:spPr bwMode="auto">
          <a:xfrm rot="10800000">
            <a:off x="5163" y="6539970"/>
            <a:ext cx="9149953" cy="31422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17864" y="6539970"/>
            <a:ext cx="8499591" cy="546505"/>
            <a:chOff x="116871" y="6641091"/>
            <a:chExt cx="5091962" cy="334328"/>
          </a:xfrm>
        </p:grpSpPr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71" y="6641091"/>
              <a:ext cx="286959" cy="194170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403830" y="6641091"/>
              <a:ext cx="4805003" cy="334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900" dirty="0">
                  <a:solidFill>
                    <a:prstClr val="black"/>
                  </a:solidFill>
                  <a:latin typeface="Interstate-Regular" panose="02000603020000020004" pitchFamily="2" charset="0"/>
                </a:rPr>
                <a:t>This project has received funding from the Euratom research and training programme 2014-2018 under grant agreement No 662287.</a:t>
              </a:r>
              <a:endParaRPr lang="en-GB" sz="500" dirty="0">
                <a:solidFill>
                  <a:prstClr val="black">
                    <a:tint val="75000"/>
                  </a:prstClr>
                </a:solidFill>
              </a:endParaRPr>
            </a:p>
          </p:txBody>
        </p:sp>
      </p:grpSp>
      <p:pic>
        <p:nvPicPr>
          <p:cNvPr id="14" name="Picture 13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31" y="241258"/>
            <a:ext cx="1829786" cy="9967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hteck 7"/>
          <p:cNvSpPr/>
          <p:nvPr userDrawn="1"/>
        </p:nvSpPr>
        <p:spPr bwMode="auto">
          <a:xfrm rot="10800000" flipV="1">
            <a:off x="-5953" y="-6806"/>
            <a:ext cx="9149953" cy="25660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9" name="Grafik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248"/>
            <a:ext cx="1920866" cy="70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9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AA0B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317" y="333916"/>
            <a:ext cx="5214616" cy="1020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68" y="1825625"/>
            <a:ext cx="8644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Level 1</a:t>
            </a:r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</p:txBody>
      </p:sp>
      <p:sp>
        <p:nvSpPr>
          <p:cNvPr id="8" name="Rechteck 7"/>
          <p:cNvSpPr/>
          <p:nvPr/>
        </p:nvSpPr>
        <p:spPr bwMode="auto">
          <a:xfrm rot="10800000">
            <a:off x="5163" y="6539970"/>
            <a:ext cx="9149953" cy="31422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/>
            <a:endParaRPr lang="en-GB" sz="1050" dirty="0">
              <a:solidFill>
                <a:prstClr val="black"/>
              </a:solidFill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17864" y="6539970"/>
            <a:ext cx="8499591" cy="546505"/>
            <a:chOff x="116871" y="6641091"/>
            <a:chExt cx="5091962" cy="334328"/>
          </a:xfrm>
        </p:grpSpPr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71" y="6641091"/>
              <a:ext cx="286959" cy="194170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403830" y="6641091"/>
              <a:ext cx="4805003" cy="334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900" dirty="0">
                  <a:solidFill>
                    <a:prstClr val="black"/>
                  </a:solidFill>
                  <a:latin typeface="Interstate-Regular" panose="02000603020000020004" pitchFamily="2" charset="0"/>
                </a:rPr>
                <a:t>This project has received funding from the Euratom research and training programme 2014-2018 under grant agreement No 662287.</a:t>
              </a:r>
              <a:endParaRPr lang="en-GB" sz="500" dirty="0">
                <a:solidFill>
                  <a:prstClr val="black">
                    <a:tint val="75000"/>
                  </a:prstClr>
                </a:solidFill>
              </a:endParaRPr>
            </a:p>
          </p:txBody>
        </p:sp>
      </p:grpSp>
      <p:pic>
        <p:nvPicPr>
          <p:cNvPr id="14" name="Picture 13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31" y="241258"/>
            <a:ext cx="1829786" cy="9967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hteck 7"/>
          <p:cNvSpPr/>
          <p:nvPr userDrawn="1"/>
        </p:nvSpPr>
        <p:spPr bwMode="auto">
          <a:xfrm rot="10800000" flipV="1">
            <a:off x="-5953" y="-6806"/>
            <a:ext cx="9149953" cy="25660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/>
            <a:endParaRPr lang="en-GB" sz="1050" dirty="0">
              <a:solidFill>
                <a:prstClr val="black"/>
              </a:solidFill>
            </a:endParaRPr>
          </a:p>
        </p:txBody>
      </p:sp>
      <p:pic>
        <p:nvPicPr>
          <p:cNvPr id="19" name="Grafik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248"/>
            <a:ext cx="1920866" cy="70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4AA0B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801" y="2293514"/>
            <a:ext cx="7772400" cy="1769771"/>
          </a:xfrm>
        </p:spPr>
        <p:txBody>
          <a:bodyPr>
            <a:noAutofit/>
          </a:bodyPr>
          <a:lstStyle/>
          <a:p>
            <a:pPr lvl="0">
              <a:spcBef>
                <a:spcPts val="750"/>
              </a:spcBef>
            </a:pPr>
            <a:r>
              <a:rPr lang="en-GB" sz="2000" dirty="0"/>
              <a:t> </a:t>
            </a:r>
            <a:r>
              <a:rPr lang="en-GB" sz="2800" dirty="0"/>
              <a:t>ENGAGE final workshop</a:t>
            </a:r>
            <a:br>
              <a:rPr lang="en-GB" sz="2000" dirty="0"/>
            </a:br>
            <a:r>
              <a:rPr lang="sl-SI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  <a:r>
              <a:rPr lang="it-IT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  <a:r>
              <a:rPr lang="nl-BE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-</a:t>
            </a:r>
            <a:r>
              <a:rPr lang="sl-SI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13</a:t>
            </a:r>
            <a:r>
              <a:rPr lang="nl-BE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it-IT" sz="2000" b="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September</a:t>
            </a:r>
            <a:r>
              <a:rPr lang="nl-BE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201</a:t>
            </a:r>
            <a:r>
              <a:rPr lang="it-IT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9</a:t>
            </a:r>
            <a:br>
              <a:rPr lang="it-IT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it-IT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Bratislava, </a:t>
            </a:r>
            <a:r>
              <a:rPr lang="it-IT" sz="2000" b="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Slovak</a:t>
            </a:r>
            <a:r>
              <a:rPr lang="it-IT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Republic</a:t>
            </a:r>
            <a:br>
              <a:rPr lang="it-IT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br>
              <a:rPr lang="it-IT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br>
              <a:rPr lang="nl-BE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nl-BE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PRESENTATION OF MAIN FINDINGS AND DRAFT RECOMMENDATIONS, ILLUSTRATION WITH CASE STUDIES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802" y="4392818"/>
            <a:ext cx="7246398" cy="1209491"/>
          </a:xfrm>
        </p:spPr>
        <p:txBody>
          <a:bodyPr>
            <a:normAutofit lnSpcReduction="10000"/>
          </a:bodyPr>
          <a:lstStyle/>
          <a:p>
            <a:r>
              <a:rPr lang="en-GB" sz="2400" b="1" dirty="0"/>
              <a:t>T</a:t>
            </a:r>
            <a:r>
              <a:rPr lang="sl-SI" sz="2400" b="1" dirty="0"/>
              <a:t>2</a:t>
            </a:r>
            <a:r>
              <a:rPr lang="en-GB" sz="2400" b="1" dirty="0"/>
              <a:t>: </a:t>
            </a:r>
            <a:r>
              <a:rPr lang="en-US" b="1" dirty="0"/>
              <a:t>T4: Bridging risk assessment, risk management and risk communication approaches and stakeholders</a:t>
            </a:r>
            <a:r>
              <a:rPr lang="en-GB" sz="2400" b="1" dirty="0"/>
              <a:t> </a:t>
            </a:r>
            <a:endParaRPr lang="sl-SI" sz="2400" b="1" dirty="0"/>
          </a:p>
          <a:p>
            <a:r>
              <a:rPr lang="de-DE" sz="2000" dirty="0"/>
              <a:t>Christiane Pölzl-Viol, </a:t>
            </a:r>
            <a:r>
              <a:rPr lang="de-DE" sz="2000" dirty="0" err="1"/>
              <a:t>BfS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2311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14BE34-B065-4C59-8464-5823F243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34" y="1639819"/>
            <a:ext cx="8306231" cy="4653358"/>
          </a:xfrm>
        </p:spPr>
        <p:txBody>
          <a:bodyPr>
            <a:noAutofit/>
          </a:bodyPr>
          <a:lstStyle/>
          <a:p>
            <a:r>
              <a:rPr lang="en-GB" b="1" u="sng" dirty="0">
                <a:solidFill>
                  <a:srgbClr val="4AA0B1"/>
                </a:solidFill>
              </a:rPr>
              <a:t>EP&amp;R</a:t>
            </a:r>
            <a:r>
              <a:rPr lang="en-GB" b="1" dirty="0">
                <a:solidFill>
                  <a:srgbClr val="4AA0B1"/>
                </a:solidFill>
              </a:rPr>
              <a:t> </a:t>
            </a:r>
            <a:r>
              <a:rPr lang="en-GB" dirty="0"/>
              <a:t> 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1000" dirty="0"/>
              <a:t>				                                         </a:t>
            </a:r>
          </a:p>
          <a:p>
            <a:r>
              <a:rPr lang="en-GB" b="1" u="sng" dirty="0">
                <a:solidFill>
                  <a:srgbClr val="4AA0B1"/>
                </a:solidFill>
              </a:rPr>
              <a:t>MEDICAL </a:t>
            </a:r>
            <a:r>
              <a:rPr lang="en-GB" dirty="0"/>
              <a:t>  	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endParaRPr lang="en-GB" sz="2400" dirty="0"/>
          </a:p>
          <a:p>
            <a:endParaRPr lang="en-GB" b="1" u="sng" dirty="0">
              <a:solidFill>
                <a:srgbClr val="4AA0B1"/>
              </a:solidFill>
            </a:endParaRPr>
          </a:p>
          <a:p>
            <a:r>
              <a:rPr lang="en-GB" b="1" u="sng" dirty="0">
                <a:solidFill>
                  <a:srgbClr val="4AA0B1"/>
                </a:solidFill>
              </a:rPr>
              <a:t>RADON</a:t>
            </a:r>
            <a:r>
              <a:rPr lang="en-GB" b="1" dirty="0">
                <a:solidFill>
                  <a:srgbClr val="4AA0B1"/>
                </a:solidFill>
              </a:rPr>
              <a:t> 	</a:t>
            </a:r>
            <a:r>
              <a:rPr lang="en-GB" dirty="0"/>
              <a:t>							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08E1EB02-303D-4930-8276-F99CD876607C}"/>
              </a:ext>
            </a:extLst>
          </p:cNvPr>
          <p:cNvSpPr txBox="1">
            <a:spLocks/>
          </p:cNvSpPr>
          <p:nvPr/>
        </p:nvSpPr>
        <p:spPr>
          <a:xfrm>
            <a:off x="416941" y="1928907"/>
            <a:ext cx="8344224" cy="501364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dirty="0">
                <a:solidFill>
                  <a:prstClr val="black"/>
                </a:solidFill>
              </a:rPr>
              <a:t>	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7600" dirty="0">
                <a:solidFill>
                  <a:prstClr val="black"/>
                </a:solidFill>
              </a:rPr>
              <a:t>-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GB" sz="7600" dirty="0">
              <a:solidFill>
                <a:prstClr val="black"/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GB" dirty="0">
                <a:solidFill>
                  <a:prstClr val="black"/>
                </a:solidFill>
              </a:rPr>
              <a:t>	</a:t>
            </a:r>
            <a:r>
              <a:rPr lang="en-GB" sz="3200" dirty="0">
                <a:solidFill>
                  <a:prstClr val="black"/>
                </a:solidFill>
              </a:rPr>
              <a:t>				                                         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5000" dirty="0">
                <a:solidFill>
                  <a:prstClr val="black"/>
                </a:solidFill>
              </a:rPr>
              <a:t>A more transparent and comprehensive support for stakeholders in managing risks-benefits considerations in medicine</a:t>
            </a:r>
            <a:r>
              <a:rPr lang="en-GB" sz="5000" dirty="0">
                <a:solidFill>
                  <a:prstClr val="black"/>
                </a:solidFill>
              </a:rPr>
              <a:t>										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GB" sz="5000" dirty="0">
              <a:solidFill>
                <a:prstClr val="black"/>
              </a:solidFill>
            </a:endParaRPr>
          </a:p>
          <a:p>
            <a:pPr algn="just" fontAlgn="auto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5000" dirty="0">
                <a:solidFill>
                  <a:prstClr val="black"/>
                </a:solidFill>
              </a:rPr>
              <a:t>Risk assessment should be accompanied by the evaluation of risk management options</a:t>
            </a:r>
            <a:r>
              <a:rPr lang="en-GB" sz="5000" dirty="0">
                <a:solidFill>
                  <a:prstClr val="black"/>
                </a:solidFill>
              </a:rPr>
              <a:t>				                     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GB" sz="5000" dirty="0">
                <a:solidFill>
                  <a:prstClr val="black"/>
                </a:solidFill>
              </a:rPr>
              <a:t>										              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it-IT" sz="5000" dirty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it-IT" sz="5000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13357" y="524609"/>
            <a:ext cx="5193576" cy="740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4AA0B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T 4: Bridging risk assessment, risk management and risk communication approaches and stakeholders</a:t>
            </a:r>
          </a:p>
        </p:txBody>
      </p:sp>
    </p:spTree>
    <p:extLst>
      <p:ext uri="{BB962C8B-B14F-4D97-AF65-F5344CB8AC3E}">
        <p14:creationId xmlns:p14="http://schemas.microsoft.com/office/powerpoint/2010/main" val="220278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E776AB-E01A-4F64-9065-3A2CF3659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7" y="1454211"/>
            <a:ext cx="8636243" cy="3949578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Risk management in decision making, traditionally excluded stakeholders.    The attention to </a:t>
            </a:r>
            <a:r>
              <a:rPr lang="en-US" sz="2000" b="1" dirty="0"/>
              <a:t>manage the risk </a:t>
            </a:r>
            <a:r>
              <a:rPr lang="en-US" sz="2000" dirty="0"/>
              <a:t>in view of doing more good than harm, could </a:t>
            </a:r>
            <a:r>
              <a:rPr lang="en-US" sz="2000" b="1" dirty="0"/>
              <a:t>take advantage by considering the personal dignity and respect </a:t>
            </a:r>
            <a:r>
              <a:rPr lang="en-US" sz="2000" dirty="0"/>
              <a:t>through </a:t>
            </a:r>
            <a:r>
              <a:rPr lang="en-US" sz="2000" b="1" dirty="0"/>
              <a:t>involvement of patients, </a:t>
            </a:r>
            <a:r>
              <a:rPr lang="en-US" sz="2000" b="1" dirty="0" err="1"/>
              <a:t>carers</a:t>
            </a:r>
            <a:r>
              <a:rPr lang="en-US" sz="2000" b="1" dirty="0"/>
              <a:t> and other interested parties</a:t>
            </a:r>
            <a:r>
              <a:rPr lang="en-US" sz="2000" dirty="0"/>
              <a:t>.   </a:t>
            </a:r>
            <a:endParaRPr lang="it-IT" sz="2000" dirty="0"/>
          </a:p>
          <a:p>
            <a:pPr algn="just"/>
            <a:r>
              <a:rPr lang="en-US" sz="2000" dirty="0"/>
              <a:t>An approach based on a systematic structured assessment of benefits-risk has to be embedded in an inclusive process able to derive decisions for risk mana-</a:t>
            </a:r>
            <a:r>
              <a:rPr lang="en-US" sz="2000" dirty="0" err="1"/>
              <a:t>gement</a:t>
            </a:r>
            <a:r>
              <a:rPr lang="en-US" sz="2000" dirty="0"/>
              <a:t>, based on </a:t>
            </a:r>
            <a:r>
              <a:rPr lang="en-US" sz="2000" b="1" dirty="0"/>
              <a:t>transparency and accountability</a:t>
            </a:r>
            <a:r>
              <a:rPr lang="en-US" sz="2000" dirty="0"/>
              <a:t>. </a:t>
            </a:r>
            <a:endParaRPr lang="it-IT" sz="2000" dirty="0"/>
          </a:p>
          <a:p>
            <a:pPr algn="just"/>
            <a:r>
              <a:rPr lang="en-US" sz="2000" dirty="0"/>
              <a:t>A process </a:t>
            </a:r>
            <a:r>
              <a:rPr lang="en-US" sz="2000" b="1" dirty="0"/>
              <a:t>supporting patients and </a:t>
            </a:r>
            <a:r>
              <a:rPr lang="en-US" sz="2000" b="1" dirty="0" err="1"/>
              <a:t>carers</a:t>
            </a:r>
            <a:r>
              <a:rPr lang="en-US" sz="2000" b="1" dirty="0"/>
              <a:t>, as part of decision making</a:t>
            </a:r>
            <a:r>
              <a:rPr lang="en-US" sz="2000" dirty="0"/>
              <a:t>, needs to consider the </a:t>
            </a:r>
            <a:r>
              <a:rPr lang="en-US" sz="2000" b="1" dirty="0"/>
              <a:t>complexity</a:t>
            </a:r>
            <a:r>
              <a:rPr lang="en-US" sz="2000" dirty="0"/>
              <a:t> of the case and the </a:t>
            </a:r>
            <a:r>
              <a:rPr lang="en-US" sz="2000" b="1" dirty="0"/>
              <a:t>level of exposure. </a:t>
            </a:r>
            <a:r>
              <a:rPr lang="en-US" sz="2000" dirty="0"/>
              <a:t>Relevant are </a:t>
            </a:r>
            <a:r>
              <a:rPr lang="en-US" sz="2000" b="1" dirty="0"/>
              <a:t>trust between the parties</a:t>
            </a:r>
            <a:r>
              <a:rPr lang="en-US" sz="2000" dirty="0"/>
              <a:t>, </a:t>
            </a:r>
            <a:r>
              <a:rPr lang="en-US" sz="2000" b="1" dirty="0"/>
              <a:t>quality of information on risk</a:t>
            </a:r>
            <a:r>
              <a:rPr lang="en-US" sz="2000" dirty="0"/>
              <a:t>, and </a:t>
            </a:r>
            <a:r>
              <a:rPr lang="en-US" sz="2000" b="1" dirty="0"/>
              <a:t>quality of communication</a:t>
            </a:r>
            <a:r>
              <a:rPr lang="en-US" sz="2000" dirty="0"/>
              <a:t>, with attention to the understanding of the receivers, and for pregnant women, breastfeeding women, </a:t>
            </a:r>
            <a:r>
              <a:rPr lang="en-US" sz="2000" dirty="0" err="1"/>
              <a:t>paediatric</a:t>
            </a:r>
            <a:r>
              <a:rPr lang="en-US" sz="2000" dirty="0"/>
              <a:t> and elderly patients. </a:t>
            </a:r>
            <a:endParaRPr lang="it-IT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F734D0-FE66-4512-A934-F58EAB9DD502}"/>
              </a:ext>
            </a:extLst>
          </p:cNvPr>
          <p:cNvSpPr txBox="1">
            <a:spLocks/>
          </p:cNvSpPr>
          <p:nvPr/>
        </p:nvSpPr>
        <p:spPr>
          <a:xfrm>
            <a:off x="347377" y="5557746"/>
            <a:ext cx="8525933" cy="819376"/>
          </a:xfrm>
          <a:prstGeom prst="rect">
            <a:avLst/>
          </a:prstGeom>
          <a:solidFill>
            <a:srgbClr val="FFC671"/>
          </a:solidFill>
        </p:spPr>
        <p:txBody>
          <a:bodyPr vert="horz" lIns="91440" tIns="45720" rIns="91440" bIns="45720" rtlCol="0">
            <a:no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Recommendation</a:t>
            </a:r>
            <a:r>
              <a:rPr lang="en-US" sz="1800" dirty="0"/>
              <a:t> </a:t>
            </a:r>
            <a:r>
              <a:rPr lang="en-US" dirty="0"/>
              <a:t>Medical 4: A</a:t>
            </a:r>
            <a:r>
              <a:rPr lang="en-US" sz="1800" dirty="0"/>
              <a:t> </a:t>
            </a:r>
            <a:r>
              <a:rPr lang="en-US" dirty="0"/>
              <a:t>more</a:t>
            </a:r>
            <a:r>
              <a:rPr lang="en-US" sz="1800" dirty="0"/>
              <a:t> </a:t>
            </a:r>
            <a:r>
              <a:rPr lang="en-US" dirty="0"/>
              <a:t>transparent</a:t>
            </a:r>
            <a:r>
              <a:rPr lang="en-US" sz="1800" dirty="0"/>
              <a:t> </a:t>
            </a:r>
            <a:r>
              <a:rPr lang="en-US" dirty="0"/>
              <a:t>and</a:t>
            </a:r>
            <a:r>
              <a:rPr lang="en-US" sz="1800" dirty="0"/>
              <a:t> </a:t>
            </a:r>
            <a:r>
              <a:rPr lang="en-US" dirty="0"/>
              <a:t>comprehensive support for stakeholders in managing risks-benefits considerations in medicine.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13357" y="524609"/>
            <a:ext cx="5193576" cy="740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4AA0B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T 4: Bridging risk assessment, risk management and risk communication approaches and stakeholders</a:t>
            </a:r>
          </a:p>
        </p:txBody>
      </p:sp>
    </p:spTree>
    <p:extLst>
      <p:ext uri="{BB962C8B-B14F-4D97-AF65-F5344CB8AC3E}">
        <p14:creationId xmlns:p14="http://schemas.microsoft.com/office/powerpoint/2010/main" val="211716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063" y="1658158"/>
            <a:ext cx="2688044" cy="20685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357" y="524609"/>
            <a:ext cx="5193576" cy="740312"/>
          </a:xfrm>
        </p:spPr>
        <p:txBody>
          <a:bodyPr>
            <a:noAutofit/>
          </a:bodyPr>
          <a:lstStyle/>
          <a:p>
            <a:r>
              <a:rPr lang="en-US" sz="2400" dirty="0"/>
              <a:t>T 4: Bridging risk assessment, risk management and risk communication approaches and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57" y="5084330"/>
            <a:ext cx="8525933" cy="819376"/>
          </a:xfrm>
          <a:solidFill>
            <a:srgbClr val="FFC67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Recommendation Radon 8: Risk assessment should be accompanied by the evaluation of risk management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97482" y="6278602"/>
            <a:ext cx="1248492" cy="365125"/>
          </a:xfrm>
          <a:prstGeom prst="rect">
            <a:avLst/>
          </a:prstGeom>
        </p:spPr>
        <p:txBody>
          <a:bodyPr/>
          <a:lstStyle/>
          <a:p>
            <a:fld id="{F277BEA8-9B9B-7342-B81C-4D6A4BFD82EA}" type="slidenum">
              <a:rPr lang="fr-FR" smtClean="0"/>
              <a:t>4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5758" y="1490554"/>
            <a:ext cx="8593821" cy="3659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4AA0B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5759" y="1526138"/>
            <a:ext cx="6559940" cy="3514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/>
              <a:t>Public authorities, as employers, required to </a:t>
            </a:r>
            <a:r>
              <a:rPr lang="en-US" sz="1900" dirty="0" err="1"/>
              <a:t>organise</a:t>
            </a:r>
            <a:r>
              <a:rPr lang="en-US" sz="1900" dirty="0"/>
              <a:t> measurement campaigns and apply mitigation measures, but</a:t>
            </a:r>
          </a:p>
          <a:p>
            <a:pPr lvl="1"/>
            <a:r>
              <a:rPr lang="en-US" sz="1700" dirty="0"/>
              <a:t>may hesitate to engage in broad or local campaigns with the public at large, if they do not feel capable of proposing </a:t>
            </a:r>
            <a:br>
              <a:rPr lang="en-US" sz="1700" dirty="0"/>
            </a:br>
            <a:r>
              <a:rPr lang="en-US" sz="1700" dirty="0"/>
              <a:t>affordable and efficient mitigation strategies. </a:t>
            </a:r>
          </a:p>
          <a:p>
            <a:pPr>
              <a:spcBef>
                <a:spcPts val="1200"/>
              </a:spcBef>
            </a:pPr>
            <a:r>
              <a:rPr lang="en-US" sz="1900" dirty="0"/>
              <a:t>The utility of risk assessment can be increased by linking it with the context sensitive risk-management options, to inform the decisions of those in charge with risk mitigation (whether employers or residents) about the available options.</a:t>
            </a:r>
            <a:endParaRPr lang="sk-SK" sz="1900" dirty="0"/>
          </a:p>
          <a:p>
            <a:pPr>
              <a:spcBef>
                <a:spcPts val="1200"/>
              </a:spcBef>
            </a:pPr>
            <a:r>
              <a:rPr lang="en-US" sz="1900" dirty="0">
                <a:solidFill>
                  <a:srgbClr val="4AA0B1"/>
                </a:solidFill>
                <a:sym typeface="Wingdings" panose="05000000000000000000" pitchFamily="2" charset="2"/>
              </a:rPr>
              <a:t> see e.g. case study in Belgium</a:t>
            </a:r>
            <a:endParaRPr lang="en-US" sz="1900" dirty="0"/>
          </a:p>
          <a:p>
            <a:endParaRPr lang="en-US" sz="2000" dirty="0">
              <a:solidFill>
                <a:srgbClr val="4AA0B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2755" y="3733038"/>
            <a:ext cx="1248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Picture: </a:t>
            </a:r>
            <a:r>
              <a:rPr lang="en-US" dirty="0" err="1">
                <a:latin typeface="+mn-lt"/>
              </a:rPr>
              <a:t>Nauta</a:t>
            </a:r>
            <a:r>
              <a:rPr lang="en-US" dirty="0">
                <a:latin typeface="+mn-lt"/>
              </a:rPr>
              <a:t> et al., 2018.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54018"/>
      </p:ext>
    </p:extLst>
  </p:cSld>
  <p:clrMapOvr>
    <a:masterClrMapping/>
  </p:clrMapOvr>
</p:sld>
</file>

<file path=ppt/theme/theme1.xml><?xml version="1.0" encoding="utf-8"?>
<a:theme xmlns:a="http://schemas.openxmlformats.org/drawingml/2006/main" name="CONCER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RT" id="{9E37ED38-8528-4622-97B5-E50A59913621}" vid="{C3144AF8-E3B1-46BB-B32C-B5F65E8202C5}"/>
    </a:ext>
  </a:extLst>
</a:theme>
</file>

<file path=ppt/theme/theme2.xml><?xml version="1.0" encoding="utf-8"?>
<a:theme xmlns:a="http://schemas.openxmlformats.org/drawingml/2006/main" name="1_CONCER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RT" id="{9E37ED38-8528-4622-97B5-E50A59913621}" vid="{C3144AF8-E3B1-46BB-B32C-B5F65E8202C5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2E699366340D41B67FD2BA5630CCCF" ma:contentTypeVersion="3" ma:contentTypeDescription="Create a new document." ma:contentTypeScope="" ma:versionID="4e890b030306360b1caedebf40a60296">
  <xsd:schema xmlns:xsd="http://www.w3.org/2001/XMLSchema" xmlns:xs="http://www.w3.org/2001/XMLSchema" xmlns:p="http://schemas.microsoft.com/office/2006/metadata/properties" xmlns:ns2="9fadf70c-5e39-45e6-af1b-37916fb9636d" targetNamespace="http://schemas.microsoft.com/office/2006/metadata/properties" ma:root="true" ma:fieldsID="b6c78b3442fe6a4046643687873bf358" ns2:_="">
    <xsd:import namespace="9fadf70c-5e39-45e6-af1b-37916fb9636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df70c-5e39-45e6-af1b-37916fb96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98415E-5A29-4C5C-B490-F1B4C558EC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adf70c-5e39-45e6-af1b-37916fb963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2D18AD-630F-4686-B02D-DE0845F6EADE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9fadf70c-5e39-45e6-af1b-37916fb9636d"/>
  </ds:schemaRefs>
</ds:datastoreItem>
</file>

<file path=customXml/itemProps3.xml><?xml version="1.0" encoding="utf-8"?>
<ds:datastoreItem xmlns:ds="http://schemas.openxmlformats.org/officeDocument/2006/customXml" ds:itemID="{A1A6463A-878E-44C1-A208-01170601C7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_SCK</Template>
  <TotalTime>0</TotalTime>
  <Pages>22</Pages>
  <Words>302</Words>
  <Application>Microsoft Office PowerPoint</Application>
  <PresentationFormat>Prezentácia na obrazovke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Interstate-Regular</vt:lpstr>
      <vt:lpstr>Times New Roman</vt:lpstr>
      <vt:lpstr>Wingdings</vt:lpstr>
      <vt:lpstr>CONCERT</vt:lpstr>
      <vt:lpstr>1_CONCERT</vt:lpstr>
      <vt:lpstr> ENGAGE final workshop 11-13 September 2019 Bratislava, Slovak Republic   PRESENTATION OF MAIN FINDINGS AND DRAFT RECOMMENDATIONS, ILLUSTRATION WITH CASE STUDIES</vt:lpstr>
      <vt:lpstr>Prezentácia programu PowerPoint</vt:lpstr>
      <vt:lpstr>Prezentácia programu PowerPoint</vt:lpstr>
      <vt:lpstr>T 4: Bridging risk assessment, risk management and risk communication approaches and stakeholders</vt:lpstr>
    </vt:vector>
  </TitlesOfParts>
  <Company>SCK-CEN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Oudheusden Michiel</dc:creator>
  <cp:lastModifiedBy>L 102</cp:lastModifiedBy>
  <cp:revision>88</cp:revision>
  <cp:lastPrinted>2011-12-22T07:31:06Z</cp:lastPrinted>
  <dcterms:created xsi:type="dcterms:W3CDTF">2017-11-13T09:28:55Z</dcterms:created>
  <dcterms:modified xsi:type="dcterms:W3CDTF">2019-09-12T09:06:32Z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exandriaPath">
    <vt:lpwstr/>
  </property>
  <property fmtid="{D5CDD505-2E9C-101B-9397-08002B2CF9AE}" pid="3" name="ContentTypeId">
    <vt:lpwstr>0x010100452E699366340D41B67FD2BA5630CCCF</vt:lpwstr>
  </property>
</Properties>
</file>