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s/slide6.xml" ContentType="application/vnd.openxmlformats-officedocument.presentationml.slide+xml"/>
  <Override PartName="/ppt/slides/slide9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theme/theme1.xml" ContentType="application/vnd.openxmlformats-officedocument.theme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922" r:id="rId1"/>
  </p:sldMasterIdLst>
  <p:notesMasterIdLst>
    <p:notesMasterId r:id="rId14"/>
  </p:notesMasterIdLst>
  <p:handoutMasterIdLst>
    <p:handoutMasterId r:id="rId15"/>
  </p:handoutMasterIdLst>
  <p:sldIdLst>
    <p:sldId id="377" r:id="rId2"/>
    <p:sldId id="371" r:id="rId3"/>
    <p:sldId id="348" r:id="rId4"/>
    <p:sldId id="357" r:id="rId5"/>
    <p:sldId id="364" r:id="rId6"/>
    <p:sldId id="365" r:id="rId7"/>
    <p:sldId id="372" r:id="rId8"/>
    <p:sldId id="373" r:id="rId9"/>
    <p:sldId id="374" r:id="rId10"/>
    <p:sldId id="378" r:id="rId11"/>
    <p:sldId id="375" r:id="rId12"/>
    <p:sldId id="376" r:id="rId13"/>
  </p:sldIdLst>
  <p:sldSz cx="9144000" cy="6858000" type="screen4x3"/>
  <p:notesSz cx="9926638" cy="6797675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1">
          <p15:clr>
            <a:srgbClr val="A4A3A4"/>
          </p15:clr>
        </p15:guide>
        <p15:guide id="2" pos="312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C81CE"/>
    <a:srgbClr val="007DC3"/>
    <a:srgbClr val="9578F2"/>
    <a:srgbClr val="FFFFFF"/>
    <a:srgbClr val="00FFCC"/>
    <a:srgbClr val="F9FDDB"/>
    <a:srgbClr val="CCFF99"/>
    <a:srgbClr val="FFCC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091" autoAdjust="0"/>
    <p:restoredTop sz="93201" autoAdjust="0"/>
  </p:normalViewPr>
  <p:slideViewPr>
    <p:cSldViewPr snapToGrid="0">
      <p:cViewPr varScale="1">
        <p:scale>
          <a:sx n="82" d="100"/>
          <a:sy n="82" d="100"/>
        </p:scale>
        <p:origin x="145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137" d="100"/>
          <a:sy n="137" d="100"/>
        </p:scale>
        <p:origin x="-1380" y="-96"/>
      </p:cViewPr>
      <p:guideLst>
        <p:guide orient="horz" pos="2141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273050" y="6465888"/>
            <a:ext cx="1841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1495" tIns="45747" rIns="91495" bIns="45747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endParaRPr lang="en-GB" sz="1400">
              <a:latin typeface="Arial" charset="0"/>
            </a:endParaRPr>
          </a:p>
        </p:txBody>
      </p:sp>
      <p:sp>
        <p:nvSpPr>
          <p:cNvPr id="3083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79059663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327150" y="3249613"/>
            <a:ext cx="7270750" cy="257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926" tIns="45157" rIns="91926" bIns="45157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n-GB" noProof="0"/>
          </a:p>
        </p:txBody>
      </p:sp>
      <p:sp>
        <p:nvSpPr>
          <p:cNvPr id="16387" name="Rectangle 3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275013" y="517525"/>
            <a:ext cx="3378200" cy="25336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5" name="Text Box 11"/>
          <p:cNvSpPr txBox="1">
            <a:spLocks noChangeArrowheads="1"/>
          </p:cNvSpPr>
          <p:nvPr/>
        </p:nvSpPr>
        <p:spPr bwMode="auto">
          <a:xfrm>
            <a:off x="0" y="6378575"/>
            <a:ext cx="9926638" cy="200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1495" tIns="45747" rIns="91495" bIns="45747">
            <a:spAutoFit/>
          </a:bodyPr>
          <a:lstStyle>
            <a:lvl1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3731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1830388"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2875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7447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2019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659188" eaLnBrk="0" fontAlgn="base" hangingPunct="0">
              <a:spcBef>
                <a:spcPct val="0"/>
              </a:spcBef>
              <a:spcAft>
                <a:spcPct val="0"/>
              </a:spcAft>
              <a:tabLst>
                <a:tab pos="9331325" algn="r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Copyright © 2017 - </a:t>
            </a:r>
            <a:r>
              <a:rPr lang="en-GB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GB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 - 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This presentation contains data, information and formats for dedicated use only and may not be communicated, copied, reproduced, distributed or cited without the explicit written permission of </a:t>
            </a:r>
            <a:r>
              <a:rPr lang="en-US" sz="700" dirty="0" err="1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SCK•CEN</a:t>
            </a:r>
            <a:r>
              <a:rPr lang="en-US" sz="700" dirty="0">
                <a:solidFill>
                  <a:srgbClr val="000000"/>
                </a:solidFill>
                <a:latin typeface="Arial" charset="0"/>
                <a:ea typeface="Times New Roman" pitchFamily="18" charset="0"/>
                <a:cs typeface="Arial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6289635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defTabSz="762000" rtl="0" eaLnBrk="0" fontAlgn="base" hangingPunct="0">
      <a:spcBef>
        <a:spcPct val="30000"/>
      </a:spcBef>
      <a:spcAft>
        <a:spcPct val="0"/>
      </a:spcAft>
      <a:defRPr sz="1100" kern="1200">
        <a:solidFill>
          <a:schemeClr val="tx1"/>
        </a:solidFill>
        <a:latin typeface="Arial" charset="0"/>
        <a:ea typeface="+mn-ea"/>
        <a:cs typeface="+mn-cs"/>
      </a:defRPr>
    </a:lvl1pPr>
    <a:lvl2pPr marL="742950" indent="-28575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11430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6002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2057400" indent="-228600" algn="l" defTabSz="7620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320425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695300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72546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3131" y="2130425"/>
            <a:ext cx="8562643" cy="1470025"/>
          </a:xfrm>
        </p:spPr>
        <p:txBody>
          <a:bodyPr/>
          <a:lstStyle>
            <a:lvl1pPr algn="ctr"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nl-B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1257" y="3886200"/>
            <a:ext cx="8584792" cy="1752600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Formatvorlage des Untertitelmasters durch Klicken bearbeiten</a:t>
            </a:r>
            <a:endParaRPr lang="nl-BE" dirty="0"/>
          </a:p>
        </p:txBody>
      </p:sp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7834078" y="24992"/>
            <a:ext cx="1235055" cy="258854"/>
          </a:xfrm>
          <a:prstGeom prst="rect">
            <a:avLst/>
          </a:prstGeom>
        </p:spPr>
        <p:txBody>
          <a:bodyPr/>
          <a:lstStyle>
            <a:lvl1pPr algn="r">
              <a:defRPr sz="10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1B492441-0EAF-483D-8500-C54EB8F6570A}" type="datetime1">
              <a:rPr lang="nl-BE" smtClean="0"/>
              <a:pPr>
                <a:defRPr/>
              </a:pPr>
              <a:t>3/09/2019</a:t>
            </a:fld>
            <a:endParaRPr lang="nl-BE" dirty="0"/>
          </a:p>
        </p:txBody>
      </p:sp>
      <p:sp>
        <p:nvSpPr>
          <p:cNvPr id="9" name="Rectangle 16"/>
          <p:cNvSpPr txBox="1">
            <a:spLocks noChangeArrowheads="1"/>
          </p:cNvSpPr>
          <p:nvPr/>
        </p:nvSpPr>
        <p:spPr>
          <a:xfrm>
            <a:off x="3803648" y="6456308"/>
            <a:ext cx="1543792" cy="325148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  <p:hf sldNum="0" hd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42" y="467833"/>
            <a:ext cx="8579821" cy="500801"/>
          </a:xfrm>
        </p:spPr>
        <p:txBody>
          <a:bodyPr/>
          <a:lstStyle>
            <a:lvl1pPr>
              <a:defRPr>
                <a:solidFill>
                  <a:schemeClr val="accent4"/>
                </a:solidFill>
              </a:defRPr>
            </a:lvl1pPr>
          </a:lstStyle>
          <a:p>
            <a:r>
              <a:rPr lang="de-DE"/>
              <a:t>Titelmasterformat durch Klicken bearbeiten</a:t>
            </a:r>
            <a:endParaRPr lang="nl-B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5815" y="1148317"/>
            <a:ext cx="8573386" cy="5092126"/>
          </a:xfrm>
        </p:spPr>
        <p:txBody>
          <a:bodyPr/>
          <a:lstStyle>
            <a:lvl1pPr>
              <a:buClr>
                <a:schemeClr val="accent1">
                  <a:lumMod val="50000"/>
                </a:schemeClr>
              </a:buCl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  <a:lvl2pPr>
              <a:buClr>
                <a:srgbClr val="007DC3"/>
              </a:buCl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2pPr>
            <a:lvl3pPr>
              <a:defRPr>
                <a:latin typeface="Segoe UI" pitchFamily="34" charset="0"/>
                <a:ea typeface="Segoe UI" pitchFamily="34" charset="0"/>
                <a:cs typeface="Segoe UI" pitchFamily="34" charset="0"/>
              </a:defRPr>
            </a:lvl3pPr>
            <a:lvl4pPr>
              <a:defRPr sz="1600">
                <a:latin typeface="Segoe UI" pitchFamily="34" charset="0"/>
                <a:ea typeface="Segoe UI" pitchFamily="34" charset="0"/>
                <a:cs typeface="Segoe UI" pitchFamily="34" charset="0"/>
              </a:defRPr>
            </a:lvl4pPr>
            <a:lvl5pPr>
              <a:defRPr sz="1400">
                <a:latin typeface="Segoe UI" pitchFamily="34" charset="0"/>
                <a:ea typeface="Segoe UI" pitchFamily="34" charset="0"/>
                <a:cs typeface="Segoe UI" pitchFamily="34" charset="0"/>
              </a:defRPr>
            </a:lvl5pPr>
          </a:lstStyle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nl-BE" dirty="0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/>
        </p:nvCxnSpPr>
        <p:spPr bwMode="auto">
          <a:xfrm flipH="1">
            <a:off x="391886" y="1054833"/>
            <a:ext cx="8395854" cy="0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4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8" name="Picture 4">
            <a:extLst>
              <a:ext uri="{FF2B5EF4-FFF2-40B4-BE49-F238E27FC236}">
                <a16:creationId xmlns:a16="http://schemas.microsoft.com/office/drawing/2014/main" id="{7E9829BC-FA3D-6F4D-A0E1-7D3F9AA0D182}"/>
              </a:ext>
            </a:extLst>
          </p:cNvPr>
          <p:cNvPicPr/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15" y="419465"/>
            <a:ext cx="1795780" cy="597535"/>
          </a:xfrm>
          <a:prstGeom prst="rect">
            <a:avLst/>
          </a:prstGeom>
        </p:spPr>
      </p:pic>
    </p:spTree>
  </p:cSld>
  <p:clrMapOvr>
    <a:masterClrMapping/>
  </p:clrMapOvr>
  <p:transition/>
  <p:hf sldNum="0"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3" descr="O:\DOKUMENT\Diensten\COM\MPR\mpr\Corporate_design\SCKCEN\60jaar SCK•CEN\huisstijl\elements\balk60yonder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239998"/>
            <a:ext cx="9150884" cy="604499"/>
          </a:xfrm>
          <a:prstGeom prst="rect">
            <a:avLst/>
          </a:prstGeom>
          <a:noFill/>
          <a:effectLst>
            <a:innerShdw blurRad="114300" dist="165100" dir="16200000">
              <a:schemeClr val="accent1">
                <a:lumMod val="50000"/>
                <a:alpha val="50000"/>
              </a:schemeClr>
            </a:innerShdw>
            <a:reflection stA="45000" endPos="65000" dist="50800" dir="5400000" sy="-100000" algn="bl" rotWithShape="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88406" y="541338"/>
            <a:ext cx="8580957" cy="714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37152" tIns="37152" rIns="37152" bIns="37152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dirty="0"/>
              <a:t>Clic para editar título</a:t>
            </a:r>
            <a:endParaRPr lang="en-US" dirty="0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76446" y="1443841"/>
            <a:ext cx="8562753" cy="4784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3219" tIns="41610" rIns="83219" bIns="416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0"/>
            <a:endParaRPr lang="en-US" dirty="0"/>
          </a:p>
        </p:txBody>
      </p:sp>
      <p:pic>
        <p:nvPicPr>
          <p:cNvPr id="6" name="Picture 2" descr="O:\DOKUMENT\Diensten\COM\MPR\mpr\Corporate_design\SCKCEN\60jaar SCK•CEN\huisstijl\elements\balk_60y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258855"/>
          </a:xfrm>
          <a:prstGeom prst="rect">
            <a:avLst/>
          </a:prstGeom>
          <a:solidFill>
            <a:schemeClr val="bg1"/>
          </a:solidFill>
          <a:effectLst>
            <a:outerShdw blurRad="50800" dist="50800" dir="5400000" algn="ctr" rotWithShape="0">
              <a:schemeClr val="accent1">
                <a:lumMod val="50000"/>
              </a:schemeClr>
            </a:outerShdw>
          </a:effectLst>
        </p:spPr>
      </p:pic>
      <p:sp>
        <p:nvSpPr>
          <p:cNvPr id="18" name="Rectangle 1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00104" y="6455849"/>
            <a:ext cx="1543792" cy="325148"/>
          </a:xfrm>
          <a:prstGeom prst="rect">
            <a:avLst/>
          </a:prstGeom>
        </p:spPr>
        <p:txBody>
          <a:bodyPr/>
          <a:lstStyle>
            <a:lvl1pPr algn="ctr">
              <a:defRPr>
                <a:solidFill>
                  <a:schemeClr val="bg2">
                    <a:lumMod val="50000"/>
                  </a:schemeClr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pPr>
              <a:defRPr/>
            </a:pPr>
            <a:fld id="{C795D34B-0000-4401-9708-96760D6E4A55}" type="slidenum">
              <a:rPr lang="en-GB" smtClean="0"/>
              <a:pPr>
                <a:defRPr/>
              </a:pPr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69350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3" r:id="rId1"/>
    <p:sldLayoutId id="2147483924" r:id="rId2"/>
    <p:sldLayoutId id="2147483925" r:id="rId3"/>
  </p:sldLayoutIdLst>
  <p:transition/>
  <p:hf sldNum="0" hdr="0" dt="0"/>
  <p:txStyles>
    <p:titleStyle>
      <a:lvl1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 b="0">
          <a:solidFill>
            <a:schemeClr val="accent4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2pPr>
      <a:lvl3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3pPr>
      <a:lvl4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4pPr>
      <a:lvl5pPr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5pPr>
      <a:lvl6pPr marL="4572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6pPr>
      <a:lvl7pPr marL="9144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7pPr>
      <a:lvl8pPr marL="13716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8pPr>
      <a:lvl9pPr marL="1828800" algn="r" defTabSz="685800" rtl="0" eaLnBrk="1" fontAlgn="base" hangingPunct="1">
        <a:lnSpc>
          <a:spcPct val="80000"/>
        </a:lnSpc>
        <a:spcBef>
          <a:spcPct val="0"/>
        </a:spcBef>
        <a:spcAft>
          <a:spcPct val="0"/>
        </a:spcAft>
        <a:tabLst>
          <a:tab pos="6173788" algn="l"/>
        </a:tabLst>
        <a:defRPr sz="2600">
          <a:solidFill>
            <a:schemeClr val="accent1"/>
          </a:solidFill>
          <a:latin typeface="Arial" charset="0"/>
        </a:defRPr>
      </a:lvl9pPr>
    </p:titleStyle>
    <p:bodyStyle>
      <a:lvl1pPr marL="309563" indent="-309563" algn="l" defTabSz="685800" rtl="0" eaLnBrk="1" fontAlgn="base" hangingPunct="1">
        <a:spcBef>
          <a:spcPct val="20000"/>
        </a:spcBef>
        <a:spcAft>
          <a:spcPct val="0"/>
        </a:spcAft>
        <a:buClr>
          <a:schemeClr val="accent1">
            <a:lumMod val="50000"/>
          </a:schemeClr>
        </a:buClr>
        <a:buSzPct val="100000"/>
        <a:buFont typeface="Wingdings" pitchFamily="2" charset="2"/>
        <a:buChar char="l"/>
        <a:defRPr sz="22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666750" indent="-244475" algn="l" defTabSz="685800" rtl="0" eaLnBrk="1" fontAlgn="base" hangingPunct="1">
        <a:spcBef>
          <a:spcPct val="20000"/>
        </a:spcBef>
        <a:spcAft>
          <a:spcPct val="0"/>
        </a:spcAft>
        <a:buClr>
          <a:srgbClr val="007DC3"/>
        </a:buClr>
        <a:buSzPct val="100000"/>
        <a:buFont typeface="Wingdings" pitchFamily="2" charset="2"/>
        <a:buChar char="l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1028700" indent="-206375" algn="l" defTabSz="685800" rtl="0" eaLnBrk="1" fontAlgn="base" hangingPunct="1">
        <a:spcBef>
          <a:spcPct val="20000"/>
        </a:spcBef>
        <a:spcAft>
          <a:spcPct val="0"/>
        </a:spcAft>
        <a:buClr>
          <a:schemeClr val="bg1">
            <a:lumMod val="50000"/>
          </a:schemeClr>
        </a:buClr>
        <a:buSzPct val="100000"/>
        <a:buFont typeface="Wingdings" pitchFamily="2" charset="2"/>
        <a:buChar char="l"/>
        <a:defRPr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439863" indent="-204788" algn="l" defTabSz="685800" rtl="0" eaLnBrk="1" fontAlgn="base" hangingPunct="1">
        <a:spcBef>
          <a:spcPct val="20000"/>
        </a:spcBef>
        <a:spcAft>
          <a:spcPct val="0"/>
        </a:spcAft>
        <a:buChar char="–"/>
        <a:defRPr sz="1900">
          <a:solidFill>
            <a:schemeClr val="tx1"/>
          </a:solidFill>
          <a:latin typeface="Times New Roman" pitchFamily="18" charset="0"/>
        </a:defRPr>
      </a:lvl4pPr>
      <a:lvl5pPr marL="18526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5pPr>
      <a:lvl6pPr marL="23098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6pPr>
      <a:lvl7pPr marL="27670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7pPr>
      <a:lvl8pPr marL="32242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8pPr>
      <a:lvl9pPr marL="3681413" indent="-206375" algn="l" defTabSz="685800" rtl="0" eaLnBrk="1" fontAlgn="base" hangingPunct="1">
        <a:spcBef>
          <a:spcPct val="20000"/>
        </a:spcBef>
        <a:spcAft>
          <a:spcPct val="0"/>
        </a:spcAft>
        <a:buChar char="»"/>
        <a:defRPr sz="19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be/url?sa=i&amp;rct=j&amp;q=&amp;esrc=s&amp;source=images&amp;cd=&amp;cad=rja&amp;uact=8&amp;ved=0ahUKEwjxkrWEvtTMAhVD6xoKHW4gBS0QjRwIBw&amp;url=http://ec.europa.eu/research/swafs/index.cfm?lg%3Den%26pg%3Dnews&amp;psig=AFQjCNEjVFnBMpgMHiXOufWEY45qF1MIMA&amp;ust=1463140487293952" TargetMode="Externa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3B112085-1F26-7349-9529-9F16FCB1760C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4575" y="543509"/>
            <a:ext cx="3769571" cy="1602531"/>
          </a:xfrm>
          <a:prstGeom prst="rect">
            <a:avLst/>
          </a:prstGeom>
        </p:spPr>
      </p:pic>
      <p:sp>
        <p:nvSpPr>
          <p:cNvPr id="4" name="Obdĺžnik 3"/>
          <p:cNvSpPr/>
          <p:nvPr/>
        </p:nvSpPr>
        <p:spPr>
          <a:xfrm>
            <a:off x="382551" y="2968133"/>
            <a:ext cx="8640147" cy="19236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0"/>
              </a:spcBef>
              <a:spcAft>
                <a:spcPts val="3000"/>
              </a:spcAf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Future research in view of ENGAGE project results</a:t>
            </a:r>
            <a:r>
              <a:rPr lang="en-GB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endParaRPr lang="sk-SK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Tanja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Perko</a:t>
            </a:r>
            <a:r>
              <a:rPr lang="en-GB" altLang="sk-SK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(SHARE vice president)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Meritxell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k-SK" altLang="sk-SK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Martell</a:t>
            </a: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altLang="sk-SK" sz="2000">
                <a:latin typeface="Arial" panose="020B0604020202020204" pitchFamily="34" charset="0"/>
                <a:cs typeface="Arial" panose="020B0604020202020204" pitchFamily="34" charset="0"/>
              </a:rPr>
              <a:t>SHARE </a:t>
            </a:r>
            <a:r>
              <a:rPr lang="en-GB" altLang="sk-SK" sz="2000" smtClean="0">
                <a:latin typeface="Arial" panose="020B0604020202020204" pitchFamily="34" charset="0"/>
                <a:cs typeface="Arial" panose="020B0604020202020204" pitchFamily="34" charset="0"/>
              </a:rPr>
              <a:t>secretary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eaLnBrk="1" hangingPunct="1">
              <a:spcBef>
                <a:spcPts val="0"/>
              </a:spcBef>
              <a:spcAft>
                <a:spcPts val="600"/>
              </a:spcAft>
              <a:buFontTx/>
              <a:buNone/>
            </a:pPr>
            <a:r>
              <a:rPr lang="sk-SK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&amp; Peter Mihók (SHARE </a:t>
            </a:r>
            <a:r>
              <a:rPr lang="en-GB" altLang="sk-SK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working group on strategic research agenda)</a:t>
            </a:r>
            <a:endParaRPr lang="sk-SK" altLang="sk-SK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951" y="5179202"/>
            <a:ext cx="1674163" cy="915591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Obdĺžnik 4"/>
          <p:cNvSpPr/>
          <p:nvPr/>
        </p:nvSpPr>
        <p:spPr>
          <a:xfrm>
            <a:off x="1889445" y="5713830"/>
            <a:ext cx="562636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spcBef>
                <a:spcPts val="600"/>
              </a:spcBef>
              <a:spcAft>
                <a:spcPts val="600"/>
              </a:spcAft>
              <a:buFontTx/>
              <a:buNone/>
            </a:pP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ENGAGE </a:t>
            </a:r>
            <a:r>
              <a:rPr lang="sk-SK" altLang="sk-SK" dirty="0" err="1">
                <a:latin typeface="Arial" panose="020B0604020202020204" pitchFamily="34" charset="0"/>
                <a:cs typeface="Arial" panose="020B0604020202020204" pitchFamily="34" charset="0"/>
              </a:rPr>
              <a:t>final</a:t>
            </a:r>
            <a:r>
              <a:rPr lang="sk-SK" altLang="sk-SK" dirty="0">
                <a:latin typeface="Arial" panose="020B0604020202020204" pitchFamily="34" charset="0"/>
                <a:cs typeface="Arial" panose="020B0604020202020204" pitchFamily="34" charset="0"/>
              </a:rPr>
              <a:t> workshop, Bratislava (Slovakia), 13 September 2019</a:t>
            </a:r>
          </a:p>
        </p:txBody>
      </p:sp>
    </p:spTree>
    <p:extLst>
      <p:ext uri="{BB962C8B-B14F-4D97-AF65-F5344CB8AC3E}">
        <p14:creationId xmlns:p14="http://schemas.microsoft.com/office/powerpoint/2010/main" val="1504229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1" y="467833"/>
            <a:ext cx="6713992" cy="500801"/>
          </a:xfrm>
        </p:spPr>
        <p:txBody>
          <a:bodyPr/>
          <a:lstStyle/>
          <a:p>
            <a:pPr algn="ctr"/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GB" dirty="0" smtClean="0"/>
              <a:t>PLATENSO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(09/2013 – 08/2016)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5" name="Obdĺžnik 4"/>
          <p:cNvSpPr/>
          <p:nvPr/>
        </p:nvSpPr>
        <p:spPr>
          <a:xfrm>
            <a:off x="126578" y="1132443"/>
            <a:ext cx="8798768" cy="51962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Structure of SRA themes identified by PLATENSO</a:t>
            </a:r>
            <a:r>
              <a:rPr lang="en-GB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:</a:t>
            </a:r>
            <a:endParaRPr lang="en-US" sz="2000" dirty="0" smtClean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a</a:t>
            </a: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Aspects of intergenerational ethics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90"/>
              </a:spcAft>
            </a:pPr>
            <a:r>
              <a:rPr lang="en-US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how can stakeholder involvement support knowledge transfers to future generations?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b) Construction of a continuous dialogue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90"/>
              </a:spcAft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(CEE): can consistency in risk communication be achieved with communication about </a:t>
            </a:r>
            <a:r>
              <a:rPr lang="en-US" i="1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ionising</a:t>
            </a: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radiation (incl. medical) in “more quiet years”?</a:t>
            </a:r>
            <a:r>
              <a:rPr lang="en-US" sz="2000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c) Risk analysis, communication and perception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consistency in communicating risks resulting from the institutional failures, seismic risks, terrorist risks, </a:t>
            </a:r>
            <a:r>
              <a:rPr lang="en-US" i="1" dirty="0" smtClean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PLEX, etc.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d) Trust and control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90"/>
              </a:spcAft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a need for public involvement prior &amp; beyond SEA and EIA procedures, also in order to evaluate reasonable use of confidentiality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5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e) Geo-politics 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5"/>
              </a:spcAft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a need to study the development of the various social and political institutions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85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f) Economics and sustainability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90"/>
              </a:spcAft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establishment of a monitoring system independent of the government in order to trace new NPP investments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90"/>
              </a:spcAft>
            </a:pPr>
            <a:r>
              <a:rPr lang="en-US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g) Emergency Preparedness &amp; Response</a:t>
            </a:r>
            <a:endParaRPr lang="sk-SK" sz="2000" dirty="0">
              <a:solidFill>
                <a:srgbClr val="000000"/>
              </a:solidFill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US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- for ex. Citizen science as a function of remediation and rehabilitation </a:t>
            </a:r>
            <a:endParaRPr lang="sk-SK" sz="2000" dirty="0">
              <a:solidFill>
                <a:srgbClr val="0000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2001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83363" y="467833"/>
            <a:ext cx="6686000" cy="500801"/>
          </a:xfrm>
        </p:spPr>
        <p:txBody>
          <a:bodyPr/>
          <a:lstStyle/>
          <a:p>
            <a:pPr algn="ctr"/>
            <a:r>
              <a:rPr lang="en-GB" sz="3200" dirty="0" smtClean="0"/>
              <a:t>CONCLUDING REMARKS</a:t>
            </a:r>
            <a:endParaRPr lang="en-GB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n-GB" sz="1800" dirty="0" smtClean="0"/>
              <a:t>ENGAGE successfully addressed strategic research needs related to stakeholder engagement</a:t>
            </a:r>
            <a:r>
              <a:rPr lang="sk-SK" sz="1800" dirty="0" smtClean="0"/>
              <a:t> and </a:t>
            </a:r>
            <a:r>
              <a:rPr lang="en-GB" sz="1800" dirty="0" smtClean="0"/>
              <a:t>radiation protection, as identified by</a:t>
            </a:r>
            <a:r>
              <a:rPr lang="sk-SK" sz="1800" dirty="0" smtClean="0"/>
              <a:t>:</a:t>
            </a:r>
            <a:r>
              <a:rPr lang="en-GB" sz="1800" dirty="0" smtClean="0"/>
              <a:t> </a:t>
            </a:r>
            <a:r>
              <a:rPr lang="sk-SK" sz="1800" dirty="0" smtClean="0"/>
              <a:t/>
            </a:r>
            <a:br>
              <a:rPr lang="sk-SK" sz="1800" dirty="0" smtClean="0"/>
            </a:br>
            <a:r>
              <a:rPr lang="sk-SK" sz="1800" dirty="0" smtClean="0"/>
              <a:t>- </a:t>
            </a:r>
            <a:r>
              <a:rPr lang="en-GB" sz="1800" dirty="0" smtClean="0"/>
              <a:t>SSH SRA for radiation protection (EAGLE, OPERRA, CONCERT)</a:t>
            </a:r>
            <a:r>
              <a:rPr lang="sk-SK" sz="1800" dirty="0" smtClean="0"/>
              <a:t>,</a:t>
            </a:r>
            <a:br>
              <a:rPr lang="sk-SK" sz="1800" dirty="0" smtClean="0"/>
            </a:br>
            <a:r>
              <a:rPr lang="sk-SK" sz="1800" dirty="0" smtClean="0"/>
              <a:t>- PLATENSO </a:t>
            </a:r>
            <a:r>
              <a:rPr lang="en-GB" sz="1800" dirty="0" smtClean="0"/>
              <a:t>project </a:t>
            </a:r>
            <a:r>
              <a:rPr lang="en-GB" sz="1800" dirty="0" smtClean="0">
                <a:solidFill>
                  <a:srgbClr val="00B050"/>
                </a:solidFill>
              </a:rPr>
              <a:t>(a focus to be paid on 1. on risks of inconsistency &amp; fragmentation, and 2. a need to start much earlier than SEA/EIA)</a:t>
            </a:r>
          </a:p>
          <a:p>
            <a:pPr>
              <a:spcBef>
                <a:spcPts val="0"/>
              </a:spcBef>
            </a:pPr>
            <a:r>
              <a:rPr lang="en-GB" sz="1800" dirty="0" smtClean="0"/>
              <a:t>There are still research gaps related to stakeholder engagement, mainly related to other topics than radiation protection in general.</a:t>
            </a:r>
            <a:r>
              <a:rPr lang="sk-SK" sz="1800" dirty="0" smtClean="0"/>
              <a:t> </a:t>
            </a:r>
            <a:r>
              <a:rPr lang="sk-SK" sz="1800" dirty="0" err="1" smtClean="0"/>
              <a:t>For</a:t>
            </a:r>
            <a:r>
              <a:rPr lang="sk-SK" sz="1800" dirty="0" smtClean="0"/>
              <a:t> ex.:</a:t>
            </a:r>
            <a:endParaRPr lang="en-GB" sz="1800" dirty="0" smtClean="0"/>
          </a:p>
          <a:p>
            <a:pPr lvl="1"/>
            <a:r>
              <a:rPr lang="en-GB" sz="1800" dirty="0" smtClean="0">
                <a:solidFill>
                  <a:srgbClr val="FFC000"/>
                </a:solidFill>
              </a:rPr>
              <a:t>stakeholders’ trust to and control of RP authorities &amp; TSOs</a:t>
            </a:r>
            <a:br>
              <a:rPr lang="en-GB" sz="1800" dirty="0" smtClean="0">
                <a:solidFill>
                  <a:srgbClr val="FFC000"/>
                </a:solidFill>
              </a:rPr>
            </a:br>
            <a:r>
              <a:rPr lang="en-GB" sz="1400" dirty="0" smtClean="0">
                <a:solidFill>
                  <a:srgbClr val="FFC000"/>
                </a:solidFill>
              </a:rPr>
              <a:t>(as a precondition of effective stakeholder engagement vs. “focus of NGOs on court cases in CEE”)</a:t>
            </a:r>
            <a:endParaRPr lang="en-GB" dirty="0" smtClean="0">
              <a:solidFill>
                <a:srgbClr val="FFC000"/>
              </a:solidFill>
            </a:endParaRPr>
          </a:p>
          <a:p>
            <a:pPr lvl="1"/>
            <a:r>
              <a:rPr lang="en-GB" sz="1800" dirty="0" smtClean="0">
                <a:solidFill>
                  <a:srgbClr val="FFC000"/>
                </a:solidFill>
              </a:rPr>
              <a:t>influence of economic factors on RP measures limitations</a:t>
            </a:r>
            <a:br>
              <a:rPr lang="en-GB" sz="1800" dirty="0" smtClean="0">
                <a:solidFill>
                  <a:srgbClr val="FFC000"/>
                </a:solidFill>
              </a:rPr>
            </a:br>
            <a:r>
              <a:rPr lang="en-GB" sz="1400" dirty="0" smtClean="0">
                <a:solidFill>
                  <a:srgbClr val="FFC000"/>
                </a:solidFill>
              </a:rPr>
              <a:t>(i.e. are there sufficient public resources available for all RP measures, …, relevant NGOs activities</a:t>
            </a:r>
            <a:r>
              <a:rPr lang="sk-SK" sz="1400" dirty="0" smtClean="0">
                <a:solidFill>
                  <a:srgbClr val="FFC000"/>
                </a:solidFill>
              </a:rPr>
              <a:t>?</a:t>
            </a:r>
            <a:r>
              <a:rPr lang="en-GB" sz="1400" dirty="0" smtClean="0">
                <a:solidFill>
                  <a:srgbClr val="FFC000"/>
                </a:solidFill>
              </a:rPr>
              <a:t>)</a:t>
            </a:r>
            <a:endParaRPr lang="en-GB" dirty="0" smtClean="0">
              <a:solidFill>
                <a:srgbClr val="FFC000"/>
              </a:solidFill>
            </a:endParaRP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GB" sz="1800" dirty="0" smtClean="0">
                <a:solidFill>
                  <a:srgbClr val="FFC000"/>
                </a:solidFill>
              </a:rPr>
              <a:t>“geo-politics” </a:t>
            </a:r>
            <a:r>
              <a:rPr lang="en-GB" sz="1400" dirty="0" smtClean="0">
                <a:solidFill>
                  <a:srgbClr val="FFC000"/>
                </a:solidFill>
              </a:rPr>
              <a:t>(for ex. joint SNF disposal facilities, knowledge about existing and emerging relevant EU actors in the CEE, studies comparing the situation in individual EU member states, etc.</a:t>
            </a:r>
          </a:p>
          <a:p>
            <a:pPr marL="422275" lvl="1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 smtClean="0">
                <a:solidFill>
                  <a:srgbClr val="00B050"/>
                </a:solidFill>
              </a:rPr>
              <a:t>… i.e. research about “bridging </a:t>
            </a:r>
            <a:r>
              <a:rPr lang="en-US" sz="1800" i="1" dirty="0">
                <a:solidFill>
                  <a:srgbClr val="00B050"/>
                </a:solidFill>
              </a:rPr>
              <a:t>the gap between research and </a:t>
            </a:r>
            <a:r>
              <a:rPr lang="en-US" sz="1800" i="1" dirty="0" smtClean="0">
                <a:solidFill>
                  <a:srgbClr val="00B050"/>
                </a:solidFill>
              </a:rPr>
              <a:t>implementation”.</a:t>
            </a:r>
            <a:endParaRPr lang="en-GB" sz="1800" i="1" dirty="0" smtClean="0">
              <a:solidFill>
                <a:srgbClr val="00B050"/>
              </a:solidFill>
            </a:endParaRPr>
          </a:p>
          <a:p>
            <a:r>
              <a:rPr lang="en-GB" sz="1800" dirty="0" smtClean="0">
                <a:solidFill>
                  <a:srgbClr val="007DC3"/>
                </a:solidFill>
              </a:rPr>
              <a:t>SHARE has a working group on strategic research agenda</a:t>
            </a:r>
            <a:r>
              <a:rPr lang="sk-SK" sz="1800" dirty="0" smtClean="0">
                <a:solidFill>
                  <a:srgbClr val="007DC3"/>
                </a:solidFill>
              </a:rPr>
              <a:t>, </a:t>
            </a:r>
            <a:r>
              <a:rPr lang="en-GB" sz="1800" dirty="0" smtClean="0">
                <a:solidFill>
                  <a:srgbClr val="007DC3"/>
                </a:solidFill>
              </a:rPr>
              <a:t>with</a:t>
            </a:r>
            <a:r>
              <a:rPr lang="sk-SK" sz="1800" dirty="0" smtClean="0">
                <a:solidFill>
                  <a:srgbClr val="007DC3"/>
                </a:solidFill>
              </a:rPr>
              <a:t> </a:t>
            </a:r>
            <a:r>
              <a:rPr lang="en-GB" sz="1800" dirty="0" smtClean="0">
                <a:solidFill>
                  <a:srgbClr val="007DC3"/>
                </a:solidFill>
              </a:rPr>
              <a:t>potential</a:t>
            </a:r>
            <a:r>
              <a:rPr lang="sk-SK" sz="1800" dirty="0" smtClean="0">
                <a:solidFill>
                  <a:srgbClr val="007DC3"/>
                </a:solidFill>
              </a:rPr>
              <a:t> and </a:t>
            </a:r>
            <a:r>
              <a:rPr lang="en-GB" sz="1800" dirty="0" smtClean="0">
                <a:solidFill>
                  <a:srgbClr val="007DC3"/>
                </a:solidFill>
              </a:rPr>
              <a:t>capacities</a:t>
            </a:r>
            <a:r>
              <a:rPr lang="sk-SK" sz="1800" dirty="0" smtClean="0">
                <a:solidFill>
                  <a:srgbClr val="007DC3"/>
                </a:solidFill>
              </a:rPr>
              <a:t> to </a:t>
            </a:r>
            <a:r>
              <a:rPr lang="en-GB" sz="1800" dirty="0" smtClean="0">
                <a:solidFill>
                  <a:srgbClr val="007DC3"/>
                </a:solidFill>
              </a:rPr>
              <a:t>discuss </a:t>
            </a:r>
            <a:r>
              <a:rPr lang="sk-SK" sz="1800" dirty="0" smtClean="0">
                <a:solidFill>
                  <a:srgbClr val="007DC3"/>
                </a:solidFill>
              </a:rPr>
              <a:t>ENGAGE</a:t>
            </a:r>
            <a:r>
              <a:rPr lang="en-GB" sz="1800" dirty="0" smtClean="0">
                <a:solidFill>
                  <a:srgbClr val="007DC3"/>
                </a:solidFill>
              </a:rPr>
              <a:t> findings</a:t>
            </a:r>
            <a:r>
              <a:rPr lang="sk-SK" sz="1800" dirty="0" smtClean="0">
                <a:solidFill>
                  <a:srgbClr val="007DC3"/>
                </a:solidFill>
              </a:rPr>
              <a:t>, </a:t>
            </a:r>
            <a:r>
              <a:rPr lang="en-GB" sz="1800" dirty="0" smtClean="0">
                <a:solidFill>
                  <a:srgbClr val="007DC3"/>
                </a:solidFill>
              </a:rPr>
              <a:t>and integrate </a:t>
            </a:r>
            <a:r>
              <a:rPr lang="sk-SK" sz="1800" dirty="0" smtClean="0">
                <a:solidFill>
                  <a:srgbClr val="007DC3"/>
                </a:solidFill>
              </a:rPr>
              <a:t>ENGAGE</a:t>
            </a:r>
            <a:r>
              <a:rPr lang="en-GB" sz="1800" dirty="0" smtClean="0">
                <a:solidFill>
                  <a:srgbClr val="007DC3"/>
                </a:solidFill>
              </a:rPr>
              <a:t> recommendations in</a:t>
            </a:r>
            <a:r>
              <a:rPr lang="sk-SK" sz="1800" dirty="0" smtClean="0">
                <a:solidFill>
                  <a:srgbClr val="007DC3"/>
                </a:solidFill>
              </a:rPr>
              <a:t>to</a:t>
            </a:r>
            <a:r>
              <a:rPr lang="en-GB" sz="1800" dirty="0" smtClean="0">
                <a:solidFill>
                  <a:srgbClr val="007DC3"/>
                </a:solidFill>
              </a:rPr>
              <a:t> a new document.</a:t>
            </a:r>
            <a:endParaRPr lang="en-GB" sz="1800" dirty="0">
              <a:solidFill>
                <a:srgbClr val="007DC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959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59" y="915306"/>
            <a:ext cx="8507895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endParaRPr lang="en-GB" sz="3200" dirty="0" smtClean="0">
              <a:solidFill>
                <a:srgbClr val="007DC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ctr" hangingPunct="1"/>
            <a:r>
              <a:rPr lang="en-US" sz="2800" dirty="0"/>
              <a:t>European Platform for Social Sciences and Humanities </a:t>
            </a:r>
            <a:r>
              <a:rPr lang="en-US" sz="2800" dirty="0" smtClean="0"/>
              <a:t>research </a:t>
            </a:r>
            <a:r>
              <a:rPr lang="en-US" sz="2800" dirty="0"/>
              <a:t>relating to Ionizing </a:t>
            </a:r>
            <a:r>
              <a:rPr lang="en-US" sz="2800" dirty="0" smtClean="0"/>
              <a:t>Radiation</a:t>
            </a:r>
            <a:endParaRPr lang="nl-BE" sz="2400" b="1" u="sng" dirty="0" smtClean="0">
              <a:solidFill>
                <a:schemeClr val="accent1"/>
              </a:solidFill>
              <a:latin typeface="Segoe UI Light" pitchFamily="34" charset="0"/>
            </a:endParaRPr>
          </a:p>
          <a:p>
            <a:pPr algn="ctr" eaLnBrk="1" fontAlgn="ctr" hangingPunct="1"/>
            <a:endParaRPr lang="en-US" sz="2000" dirty="0" smtClean="0"/>
          </a:p>
          <a:p>
            <a:pPr algn="ctr" eaLnBrk="1" fontAlgn="ctr" hangingPunct="1"/>
            <a:endParaRPr lang="en-US" sz="2000" dirty="0"/>
          </a:p>
          <a:p>
            <a:pPr algn="ctr" eaLnBrk="1" fontAlgn="ctr" hangingPunct="1"/>
            <a:endParaRPr lang="en-US" sz="2000" dirty="0" smtClean="0"/>
          </a:p>
          <a:p>
            <a:pPr algn="just" eaLnBrk="1" fontAlgn="ctr" hangingPunct="1"/>
            <a:endParaRPr lang="en-US" sz="2000" dirty="0" smtClean="0"/>
          </a:p>
          <a:p>
            <a:pPr algn="just" eaLnBrk="1" fontAlgn="ctr" hangingPunct="1"/>
            <a:endParaRPr lang="en-US" sz="2000" dirty="0"/>
          </a:p>
          <a:p>
            <a:pPr algn="just" eaLnBrk="1" fontAlgn="ctr" hangingPunct="1"/>
            <a:endParaRPr lang="en-US" sz="2000" dirty="0" smtClean="0"/>
          </a:p>
          <a:p>
            <a:pPr algn="ctr" eaLnBrk="1" fontAlgn="ctr" hangingPunct="1"/>
            <a:endParaRPr lang="en-US" sz="2000" dirty="0"/>
          </a:p>
          <a:p>
            <a:pPr algn="ctr" eaLnBrk="1" fontAlgn="ctr" hangingPunct="1"/>
            <a:r>
              <a:rPr lang="en-US" sz="2000" b="1" dirty="0"/>
              <a:t>Are you interested in social sciences and humanities in ionizing radiation?</a:t>
            </a:r>
            <a:br>
              <a:rPr lang="en-US" sz="2000" b="1" dirty="0"/>
            </a:br>
            <a:r>
              <a:rPr lang="en-US" sz="2000" b="1" dirty="0">
                <a:solidFill>
                  <a:schemeClr val="accent2"/>
                </a:solidFill>
              </a:rPr>
              <a:t>Become a member of the SHARE platform</a:t>
            </a:r>
            <a:r>
              <a:rPr lang="en-US" sz="2000" b="1" dirty="0"/>
              <a:t/>
            </a:r>
            <a:br>
              <a:rPr lang="en-US" sz="2000" b="1" dirty="0"/>
            </a:br>
            <a:r>
              <a:rPr lang="en-US" sz="2000" b="1" dirty="0"/>
              <a:t>Open to individuals, institutions and </a:t>
            </a:r>
            <a:r>
              <a:rPr lang="en-US" sz="2000" b="1" dirty="0" err="1"/>
              <a:t>organisations</a:t>
            </a:r>
            <a:r>
              <a:rPr lang="en-US" sz="2000" dirty="0" smtClean="0"/>
              <a:t>.</a:t>
            </a:r>
          </a:p>
          <a:p>
            <a:pPr algn="ctr" eaLnBrk="1" fontAlgn="ctr" hangingPunct="1">
              <a:spcBef>
                <a:spcPts val="1200"/>
              </a:spcBef>
            </a:pP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https</a:t>
            </a:r>
            <a:r>
              <a:rPr lang="fr-FR" sz="20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://</a:t>
            </a:r>
            <a:r>
              <a:rPr lang="fr-FR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Segoe UI Light" pitchFamily="34" charset="0"/>
              </a:rPr>
              <a:t>www.ssh-share.eu</a:t>
            </a:r>
          </a:p>
          <a:p>
            <a:pPr algn="ctr" eaLnBrk="1" fontAlgn="ctr" hangingPunct="1"/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12085-1F26-7349-9529-9F16FCB176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19" y="497667"/>
            <a:ext cx="2432776" cy="9845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65366" t="52126" r="6856" b="23967"/>
          <a:stretch/>
        </p:blipFill>
        <p:spPr bwMode="auto">
          <a:xfrm>
            <a:off x="2015411" y="2267339"/>
            <a:ext cx="5075853" cy="2174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7040243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8659" y="915306"/>
            <a:ext cx="8507895" cy="52783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endParaRPr lang="en-GB" sz="3200" dirty="0" smtClean="0">
              <a:solidFill>
                <a:srgbClr val="007DC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ctr" hangingPunct="1"/>
            <a:r>
              <a:rPr lang="en-US" sz="2400" dirty="0"/>
              <a:t>European Platform for Social Sciences and Humanities </a:t>
            </a:r>
            <a:r>
              <a:rPr lang="en-US" sz="2400" dirty="0" smtClean="0"/>
              <a:t>research </a:t>
            </a:r>
            <a:r>
              <a:rPr lang="en-US" sz="2400" dirty="0"/>
              <a:t>relating to Ionizing </a:t>
            </a:r>
            <a:r>
              <a:rPr lang="en-US" sz="2400" dirty="0" smtClean="0"/>
              <a:t>Radiation</a:t>
            </a:r>
            <a:endParaRPr lang="nl-BE" sz="2400" b="1" u="sng" dirty="0" smtClean="0">
              <a:latin typeface="Segoe UI Light" pitchFamily="34" charset="0"/>
            </a:endParaRPr>
          </a:p>
          <a:p>
            <a:pPr algn="ctr" eaLnBrk="1" fontAlgn="ctr" hangingPunct="1"/>
            <a:endParaRPr lang="en-US" sz="2000" dirty="0" smtClean="0"/>
          </a:p>
          <a:p>
            <a:pPr algn="ctr" eaLnBrk="1" fontAlgn="ctr" hangingPunct="1"/>
            <a:endParaRPr lang="en-US" sz="2000" dirty="0"/>
          </a:p>
          <a:p>
            <a:pPr algn="ctr" eaLnBrk="1" fontAlgn="ctr" hangingPunct="1"/>
            <a:endParaRPr lang="en-US" sz="2000" dirty="0" smtClean="0"/>
          </a:p>
          <a:p>
            <a:pPr algn="just" eaLnBrk="1" fontAlgn="ctr" hangingPunct="1"/>
            <a:endParaRPr lang="en-US" sz="2000" dirty="0" smtClean="0"/>
          </a:p>
          <a:p>
            <a:pPr algn="just" eaLnBrk="1" fontAlgn="ctr" hangingPunct="1"/>
            <a:endParaRPr lang="en-US" sz="2000" dirty="0"/>
          </a:p>
          <a:p>
            <a:pPr algn="just" eaLnBrk="1" fontAlgn="ctr" hangingPunct="1"/>
            <a:endParaRPr lang="en-US" sz="2000" dirty="0" smtClean="0"/>
          </a:p>
          <a:p>
            <a:pPr algn="just" eaLnBrk="1" fontAlgn="ctr" hangingPunct="1"/>
            <a:endParaRPr lang="en-US" sz="2000" dirty="0"/>
          </a:p>
          <a:p>
            <a:pPr algn="just" eaLnBrk="1" fontAlgn="ctr" hangingPunct="1"/>
            <a:r>
              <a:rPr lang="en-US" sz="1800" dirty="0" smtClean="0"/>
              <a:t>Mission: to </a:t>
            </a:r>
            <a:r>
              <a:rPr lang="en-US" sz="1800" dirty="0"/>
              <a:t>stimulate the integration of social sciences and humanities </a:t>
            </a:r>
            <a:r>
              <a:rPr lang="en-US" sz="1800" dirty="0" smtClean="0"/>
              <a:t>in </a:t>
            </a:r>
            <a:r>
              <a:rPr lang="en-US" sz="1800" dirty="0"/>
              <a:t>research, practice and policy related to ionizing radiation, including, for example: radiation protection, low dose risk, radioecology, emergency preparedness and response, dosimetry, medical applications, radioactive waste management, nuclear energy production, safety, NORM, site remediation etc</a:t>
            </a:r>
            <a:r>
              <a:rPr lang="en-US" sz="1800" dirty="0" smtClean="0"/>
              <a:t>.</a:t>
            </a:r>
            <a:endParaRPr lang="sk-SK" sz="1800" dirty="0" smtClean="0"/>
          </a:p>
          <a:p>
            <a:pPr algn="ctr" eaLnBrk="1" fontAlgn="ctr" hangingPunct="1">
              <a:spcBef>
                <a:spcPts val="600"/>
              </a:spcBef>
            </a:pPr>
            <a:r>
              <a:rPr lang="fr-FR" sz="2200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www.ssh-share.eu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12085-1F26-7349-9529-9F16FCB176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218" y="423022"/>
            <a:ext cx="2432776" cy="984568"/>
          </a:xfrm>
          <a:prstGeom prst="rect">
            <a:avLst/>
          </a:prstGeom>
        </p:spPr>
      </p:pic>
      <p:pic>
        <p:nvPicPr>
          <p:cNvPr id="8" name="Picture 7"/>
          <p:cNvPicPr/>
          <p:nvPr/>
        </p:nvPicPr>
        <p:blipFill rotWithShape="1">
          <a:blip r:embed="rId4"/>
          <a:srcRect l="65366" t="52126" r="6856" b="23967"/>
          <a:stretch/>
        </p:blipFill>
        <p:spPr bwMode="auto">
          <a:xfrm>
            <a:off x="1974679" y="2164702"/>
            <a:ext cx="5075853" cy="217403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90580282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458408" y="1956363"/>
            <a:ext cx="352737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ctr" hangingPunct="1"/>
            <a:endParaRPr lang="en-GB" sz="3200" dirty="0" smtClean="0">
              <a:solidFill>
                <a:srgbClr val="007DC3"/>
              </a:solidFill>
              <a:latin typeface="Segoe UI" pitchFamily="34" charset="0"/>
              <a:ea typeface="Segoe UI" pitchFamily="34" charset="0"/>
              <a:cs typeface="Segoe UI" pitchFamily="34" charset="0"/>
            </a:endParaRPr>
          </a:p>
          <a:p>
            <a:pPr algn="ctr" eaLnBrk="1" fontAlgn="ctr" hangingPunct="1"/>
            <a:r>
              <a:rPr lang="en-US" sz="2800" dirty="0"/>
              <a:t>Strategic Research Agenda for Social Sciences and Humanities in </a:t>
            </a:r>
            <a:r>
              <a:rPr lang="en-US" sz="2800" dirty="0">
                <a:solidFill>
                  <a:schemeClr val="accent1"/>
                </a:solidFill>
              </a:rPr>
              <a:t>radiation </a:t>
            </a:r>
            <a:r>
              <a:rPr lang="en-US" sz="2800" dirty="0" smtClean="0">
                <a:solidFill>
                  <a:schemeClr val="accent1"/>
                </a:solidFill>
              </a:rPr>
              <a:t>protection</a:t>
            </a:r>
            <a:endParaRPr lang="en-GB" sz="2800" dirty="0">
              <a:solidFill>
                <a:schemeClr val="accent1"/>
              </a:solidFill>
            </a:endParaRPr>
          </a:p>
          <a:p>
            <a:pPr algn="ctr" eaLnBrk="1" fontAlgn="ctr" hangingPunct="1"/>
            <a:endParaRPr lang="fr-FR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Segoe UI Light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112085-1F26-7349-9529-9F16FCB1760C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5708" y="937506"/>
            <a:ext cx="2432776" cy="984568"/>
          </a:xfrm>
          <a:prstGeom prst="rect">
            <a:avLst/>
          </a:prstGeom>
        </p:spPr>
      </p:pic>
      <p:pic>
        <p:nvPicPr>
          <p:cNvPr id="7" name="Content Placeholder 3"/>
          <p:cNvPicPr>
            <a:picLocks noChangeAspect="1"/>
          </p:cNvPicPr>
          <p:nvPr/>
        </p:nvPicPr>
        <p:blipFill rotWithShape="1">
          <a:blip r:embed="rId4"/>
          <a:srcRect l="21937" t="14613" r="37798" b="3745"/>
          <a:stretch/>
        </p:blipFill>
        <p:spPr>
          <a:xfrm>
            <a:off x="0" y="384541"/>
            <a:ext cx="5145956" cy="5869174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6186195" y="4934534"/>
            <a:ext cx="1876392" cy="1319181"/>
            <a:chOff x="2386446" y="2951018"/>
            <a:chExt cx="3713019" cy="2672455"/>
          </a:xfrm>
        </p:grpSpPr>
        <p:pic>
          <p:nvPicPr>
            <p:cNvPr id="9" name="Picture 6"/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373" t="9178" r="54505"/>
            <a:stretch/>
          </p:blipFill>
          <p:spPr bwMode="auto">
            <a:xfrm>
              <a:off x="2386446" y="2951018"/>
              <a:ext cx="3713019" cy="13408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8" descr="http://ec.europa.eu/research/swafs/images/news/science_for_society_2014_banner.jpg">
              <a:hlinkClick r:id="rId6"/>
            </p:cNvPr>
            <p:cNvPicPr>
              <a:picLocks noChangeAspect="1" noChangeArrowheads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5130" r="13543" b="17997"/>
            <a:stretch/>
          </p:blipFill>
          <p:spPr bwMode="auto">
            <a:xfrm>
              <a:off x="2386446" y="4361343"/>
              <a:ext cx="3713019" cy="126213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98365577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894" y="557674"/>
            <a:ext cx="8579821" cy="500801"/>
          </a:xfrm>
        </p:spPr>
        <p:txBody>
          <a:bodyPr/>
          <a:lstStyle/>
          <a:p>
            <a:r>
              <a:rPr lang="en-GB" dirty="0" smtClean="0">
                <a:solidFill>
                  <a:schemeClr val="accent2"/>
                </a:solidFill>
              </a:rPr>
              <a:t>SSH SRA</a:t>
            </a:r>
            <a:br>
              <a:rPr lang="en-GB" dirty="0" smtClean="0">
                <a:solidFill>
                  <a:schemeClr val="accent2"/>
                </a:solidFill>
              </a:rPr>
            </a:br>
            <a:r>
              <a:rPr lang="en-GB" dirty="0" smtClean="0">
                <a:solidFill>
                  <a:schemeClr val="accent2"/>
                </a:solidFill>
              </a:rPr>
              <a:t>in radiation protection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1800" b="1" kern="1200" dirty="0" err="1" smtClean="0"/>
              <a:t>Adresses</a:t>
            </a:r>
            <a:r>
              <a:rPr lang="en-GB" sz="1800" b="1" kern="1200" dirty="0" smtClean="0"/>
              <a:t> 4 challenges</a:t>
            </a:r>
            <a:r>
              <a:rPr lang="sk-SK" sz="1800" b="1" kern="1200" dirty="0" smtClean="0"/>
              <a:t>:</a:t>
            </a:r>
            <a:endParaRPr lang="en-GB" sz="1800" b="1" kern="1200" dirty="0"/>
          </a:p>
          <a:p>
            <a:pPr lvl="0"/>
            <a:r>
              <a:rPr lang="en-GB" sz="1800" kern="1200" dirty="0"/>
              <a:t>Health and wellbeing </a:t>
            </a:r>
          </a:p>
          <a:p>
            <a:pPr lvl="0"/>
            <a:r>
              <a:rPr lang="en-GB" sz="1800" kern="1200" dirty="0"/>
              <a:t>Secure, safe and resilient societies </a:t>
            </a:r>
          </a:p>
          <a:p>
            <a:pPr lvl="0"/>
            <a:r>
              <a:rPr lang="en-GB" sz="1800" kern="1200" dirty="0"/>
              <a:t>Communication, collaboration and citizenship </a:t>
            </a:r>
          </a:p>
          <a:p>
            <a:pPr lvl="0"/>
            <a:r>
              <a:rPr lang="en-GB" sz="1800" kern="1200" dirty="0"/>
              <a:t>Integration, impact and reflexivity </a:t>
            </a:r>
          </a:p>
          <a:p>
            <a:pPr marL="0" lvl="0" indent="0">
              <a:buNone/>
            </a:pPr>
            <a:endParaRPr lang="en-GB" sz="1800" b="1" kern="1200" dirty="0" smtClean="0"/>
          </a:p>
          <a:p>
            <a:pPr marL="0" lvl="0" indent="0">
              <a:buNone/>
            </a:pPr>
            <a:r>
              <a:rPr lang="en-GB" sz="1800" b="1" kern="1200" dirty="0" smtClean="0"/>
              <a:t>6 </a:t>
            </a:r>
            <a:r>
              <a:rPr lang="en-GB" sz="1800" b="1" kern="1200" dirty="0"/>
              <a:t>research </a:t>
            </a:r>
            <a:r>
              <a:rPr lang="en-GB" sz="1800" b="1" kern="1200" dirty="0" smtClean="0"/>
              <a:t>lines with many topics</a:t>
            </a:r>
            <a:r>
              <a:rPr lang="sk-SK" sz="1800" b="1" kern="1200" dirty="0" smtClean="0"/>
              <a:t>:</a:t>
            </a:r>
          </a:p>
          <a:p>
            <a:pPr marL="0" lvl="0" indent="0">
              <a:buNone/>
            </a:pPr>
            <a:r>
              <a:rPr lang="en-US" sz="1800" kern="1200" dirty="0" smtClean="0"/>
              <a:t>(</a:t>
            </a:r>
            <a:r>
              <a:rPr lang="en-US" sz="1800" kern="1200" dirty="0"/>
              <a:t>1) Effects of social, psychological and economic </a:t>
            </a:r>
            <a:r>
              <a:rPr lang="en-US" sz="1800" kern="1200" dirty="0" smtClean="0"/>
              <a:t>aspects</a:t>
            </a:r>
            <a:r>
              <a:rPr lang="sk-SK" sz="1800" kern="1200" dirty="0" smtClean="0"/>
              <a:t> </a:t>
            </a:r>
            <a:r>
              <a:rPr lang="en-US" sz="1800" kern="1200" dirty="0" smtClean="0"/>
              <a:t>on </a:t>
            </a:r>
            <a:r>
              <a:rPr lang="en-US" sz="1800" kern="1200" dirty="0"/>
              <a:t>RP </a:t>
            </a:r>
            <a:r>
              <a:rPr lang="en-US" sz="1800" kern="1200" dirty="0" err="1" smtClean="0"/>
              <a:t>behaviour</a:t>
            </a:r>
            <a:r>
              <a:rPr lang="en-US" sz="1800" kern="1200" dirty="0" smtClean="0"/>
              <a:t> </a:t>
            </a:r>
            <a:endParaRPr lang="sk-SK" sz="1800" kern="1200" dirty="0" smtClean="0"/>
          </a:p>
          <a:p>
            <a:pPr marL="0" lvl="0" indent="0">
              <a:buNone/>
            </a:pPr>
            <a:r>
              <a:rPr lang="en-US" sz="1800" kern="1200" dirty="0" smtClean="0"/>
              <a:t>(</a:t>
            </a:r>
            <a:r>
              <a:rPr lang="en-US" sz="1800" kern="1200" dirty="0"/>
              <a:t>2) Holistic approaches to the governance of </a:t>
            </a:r>
            <a:r>
              <a:rPr lang="en-US" sz="1800" kern="1200" dirty="0" smtClean="0"/>
              <a:t>radiological</a:t>
            </a:r>
            <a:r>
              <a:rPr lang="sk-SK" sz="1800" kern="1200" dirty="0" smtClean="0"/>
              <a:t> </a:t>
            </a:r>
            <a:r>
              <a:rPr lang="en-US" sz="1800" kern="1200" dirty="0" smtClean="0"/>
              <a:t>risks </a:t>
            </a:r>
            <a:endParaRPr lang="sk-SK" sz="1800" kern="1200" dirty="0" smtClean="0"/>
          </a:p>
          <a:p>
            <a:pPr marL="0" lvl="0" indent="0">
              <a:buNone/>
            </a:pPr>
            <a:r>
              <a:rPr lang="en-US" sz="1800" kern="1200" dirty="0" smtClean="0"/>
              <a:t>(</a:t>
            </a:r>
            <a:r>
              <a:rPr lang="en-US" sz="1800" kern="1200" dirty="0"/>
              <a:t>3) Responsible research and innovation in </a:t>
            </a:r>
            <a:r>
              <a:rPr lang="en-US" sz="1800" kern="1200" dirty="0" smtClean="0"/>
              <a:t>RP </a:t>
            </a:r>
            <a:endParaRPr lang="sk-SK" sz="1800" kern="1200" dirty="0" smtClean="0"/>
          </a:p>
          <a:p>
            <a:pPr marL="0" lvl="0" indent="0">
              <a:buNone/>
            </a:pPr>
            <a:r>
              <a:rPr lang="en-US" sz="2400" kern="1200" dirty="0" smtClean="0">
                <a:solidFill>
                  <a:srgbClr val="00B050"/>
                </a:solidFill>
              </a:rPr>
              <a:t>(</a:t>
            </a:r>
            <a:r>
              <a:rPr lang="en-US" sz="2400" kern="1200" dirty="0">
                <a:solidFill>
                  <a:srgbClr val="00B050"/>
                </a:solidFill>
              </a:rPr>
              <a:t>4) </a:t>
            </a:r>
            <a:r>
              <a:rPr lang="en-US" sz="2400" kern="1200" dirty="0" smtClean="0">
                <a:solidFill>
                  <a:srgbClr val="00B050"/>
                </a:solidFill>
              </a:rPr>
              <a:t>Stakeholder</a:t>
            </a:r>
            <a:r>
              <a:rPr lang="sk-SK" sz="2400" kern="1200" dirty="0" smtClean="0">
                <a:solidFill>
                  <a:srgbClr val="00B050"/>
                </a:solidFill>
              </a:rPr>
              <a:t> </a:t>
            </a:r>
            <a:r>
              <a:rPr lang="en-US" sz="2400" kern="1200" dirty="0" smtClean="0">
                <a:solidFill>
                  <a:srgbClr val="00B050"/>
                </a:solidFill>
              </a:rPr>
              <a:t>engagement </a:t>
            </a:r>
            <a:r>
              <a:rPr lang="en-US" sz="2400" kern="1200" dirty="0">
                <a:solidFill>
                  <a:srgbClr val="00B050"/>
                </a:solidFill>
              </a:rPr>
              <a:t>and participatory processes in RP research, development, </a:t>
            </a:r>
            <a:r>
              <a:rPr lang="en-US" sz="2400" kern="1200" dirty="0" smtClean="0">
                <a:solidFill>
                  <a:srgbClr val="00B050"/>
                </a:solidFill>
              </a:rPr>
              <a:t>policy</a:t>
            </a:r>
            <a:r>
              <a:rPr lang="sk-SK" sz="2400" kern="1200" dirty="0" smtClean="0">
                <a:solidFill>
                  <a:srgbClr val="00B050"/>
                </a:solidFill>
              </a:rPr>
              <a:t> </a:t>
            </a:r>
            <a:r>
              <a:rPr lang="en-US" sz="2400" kern="1200" dirty="0" smtClean="0">
                <a:solidFill>
                  <a:srgbClr val="00B050"/>
                </a:solidFill>
              </a:rPr>
              <a:t>and practice</a:t>
            </a:r>
            <a:endParaRPr lang="sk-SK" sz="2400" kern="1200" dirty="0" smtClean="0">
              <a:solidFill>
                <a:srgbClr val="00B050"/>
              </a:solidFill>
            </a:endParaRPr>
          </a:p>
          <a:p>
            <a:pPr marL="0" lvl="0" indent="0">
              <a:buNone/>
            </a:pPr>
            <a:r>
              <a:rPr lang="en-US" sz="1800" kern="1200" dirty="0" smtClean="0"/>
              <a:t>(</a:t>
            </a:r>
            <a:r>
              <a:rPr lang="en-US" sz="1800" kern="1200" dirty="0"/>
              <a:t>5) Risk </a:t>
            </a:r>
            <a:r>
              <a:rPr lang="en-US" sz="1800" kern="1200" dirty="0" smtClean="0"/>
              <a:t>communication</a:t>
            </a:r>
            <a:endParaRPr lang="sk-SK" sz="1800" kern="1200" dirty="0" smtClean="0"/>
          </a:p>
          <a:p>
            <a:pPr marL="0" lvl="0" indent="0">
              <a:buNone/>
            </a:pPr>
            <a:r>
              <a:rPr lang="en-US" sz="1800" kern="1200" dirty="0" smtClean="0"/>
              <a:t>(6</a:t>
            </a:r>
            <a:r>
              <a:rPr lang="en-US" sz="1800" kern="1200" dirty="0"/>
              <a:t>) RP cultures.</a:t>
            </a:r>
            <a:endParaRPr lang="en-GB" sz="1800" kern="1200" dirty="0"/>
          </a:p>
          <a:p>
            <a:pPr marL="0" lvl="0" indent="0">
              <a:buNone/>
            </a:pPr>
            <a:endParaRPr lang="en-GB" sz="1800" dirty="0"/>
          </a:p>
        </p:txBody>
      </p:sp>
    </p:spTree>
    <p:extLst>
      <p:ext uri="{BB962C8B-B14F-4D97-AF65-F5344CB8AC3E}">
        <p14:creationId xmlns:p14="http://schemas.microsoft.com/office/powerpoint/2010/main" val="22872037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5977" y="1503532"/>
            <a:ext cx="8293468" cy="500801"/>
          </a:xfrm>
        </p:spPr>
        <p:txBody>
          <a:bodyPr/>
          <a:lstStyle/>
          <a:p>
            <a:pPr algn="ctr"/>
            <a:r>
              <a:rPr lang="en-US" sz="2400" dirty="0" smtClean="0">
                <a:solidFill>
                  <a:schemeClr val="accent1"/>
                </a:solidFill>
              </a:rPr>
              <a:t>RL4: Stakeholder </a:t>
            </a:r>
            <a:r>
              <a:rPr lang="en-US" sz="2400" dirty="0">
                <a:solidFill>
                  <a:schemeClr val="accent1"/>
                </a:solidFill>
              </a:rPr>
              <a:t>engagement in radiation protection research, development,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5977" y="2370627"/>
            <a:ext cx="8573386" cy="5092126"/>
          </a:xfrm>
        </p:spPr>
        <p:txBody>
          <a:bodyPr/>
          <a:lstStyle/>
          <a:p>
            <a:r>
              <a:rPr lang="en-GB" dirty="0" smtClean="0"/>
              <a:t>aims </a:t>
            </a:r>
            <a:r>
              <a:rPr lang="en-GB" dirty="0"/>
              <a:t>at </a:t>
            </a:r>
            <a:r>
              <a:rPr lang="en-GB" dirty="0">
                <a:solidFill>
                  <a:schemeClr val="accent1"/>
                </a:solidFill>
              </a:rPr>
              <a:t>fostering stakeholder engagement </a:t>
            </a:r>
            <a:r>
              <a:rPr lang="en-GB" dirty="0"/>
              <a:t>in radiation protection research, policy and practice </a:t>
            </a:r>
            <a:r>
              <a:rPr lang="en-GB" u="sng" dirty="0"/>
              <a:t>in ways that enhance responsiveness to societal needs and concerns</a:t>
            </a:r>
            <a:r>
              <a:rPr lang="en-GB" dirty="0"/>
              <a:t>. By stakeholder we denote anyone who has a stake in radiation protection research, its development or applications and/or is potentially affected by radiation protection R&amp;D and the outcomes it generates. 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44281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111" y="0"/>
            <a:ext cx="7235090" cy="999027"/>
          </a:xfrm>
        </p:spPr>
        <p:txBody>
          <a:bodyPr/>
          <a:lstStyle/>
          <a:p>
            <a:r>
              <a:rPr lang="en-US" sz="2400" dirty="0" smtClean="0"/>
              <a:t>Stakeholder </a:t>
            </a:r>
            <a:r>
              <a:rPr lang="en-US" sz="2400" dirty="0"/>
              <a:t>engagement in radiation protection research, development,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4388" t="30501" r="11283" b="30255"/>
          <a:stretch/>
        </p:blipFill>
        <p:spPr bwMode="auto">
          <a:xfrm>
            <a:off x="147783" y="968634"/>
            <a:ext cx="8543636" cy="565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5290651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111" y="0"/>
            <a:ext cx="7235090" cy="999027"/>
          </a:xfrm>
        </p:spPr>
        <p:txBody>
          <a:bodyPr/>
          <a:lstStyle/>
          <a:p>
            <a:r>
              <a:rPr lang="en-US" sz="2400" dirty="0" smtClean="0"/>
              <a:t>Stakeholder </a:t>
            </a:r>
            <a:r>
              <a:rPr lang="en-US" sz="2400" dirty="0"/>
              <a:t>engagement in radiation protection research, development,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 rotWithShape="1">
          <a:blip r:embed="rId2"/>
          <a:srcRect l="54388" t="30501" r="11283" b="30255"/>
          <a:stretch/>
        </p:blipFill>
        <p:spPr bwMode="auto">
          <a:xfrm>
            <a:off x="147783" y="968634"/>
            <a:ext cx="8543636" cy="565383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Oval 4"/>
          <p:cNvSpPr/>
          <p:nvPr/>
        </p:nvSpPr>
        <p:spPr bwMode="auto">
          <a:xfrm>
            <a:off x="147783" y="3168815"/>
            <a:ext cx="8661668" cy="1842998"/>
          </a:xfrm>
          <a:custGeom>
            <a:avLst/>
            <a:gdLst>
              <a:gd name="connsiteX0" fmla="*/ 0 w 8126963"/>
              <a:gd name="connsiteY0" fmla="*/ 881743 h 1763486"/>
              <a:gd name="connsiteX1" fmla="*/ 4063482 w 8126963"/>
              <a:gd name="connsiteY1" fmla="*/ 0 h 1763486"/>
              <a:gd name="connsiteX2" fmla="*/ 8126964 w 8126963"/>
              <a:gd name="connsiteY2" fmla="*/ 881743 h 1763486"/>
              <a:gd name="connsiteX3" fmla="*/ 4063482 w 8126963"/>
              <a:gd name="connsiteY3" fmla="*/ 1763486 h 1763486"/>
              <a:gd name="connsiteX4" fmla="*/ 0 w 8126963"/>
              <a:gd name="connsiteY4" fmla="*/ 881743 h 1763486"/>
              <a:gd name="connsiteX0" fmla="*/ 140 w 8127104"/>
              <a:gd name="connsiteY0" fmla="*/ 906875 h 1813750"/>
              <a:gd name="connsiteX1" fmla="*/ 4063622 w 8127104"/>
              <a:gd name="connsiteY1" fmla="*/ 25132 h 1813750"/>
              <a:gd name="connsiteX2" fmla="*/ 8127104 w 8127104"/>
              <a:gd name="connsiteY2" fmla="*/ 906875 h 1813750"/>
              <a:gd name="connsiteX3" fmla="*/ 4063622 w 8127104"/>
              <a:gd name="connsiteY3" fmla="*/ 1788618 h 1813750"/>
              <a:gd name="connsiteX4" fmla="*/ 140 w 8127104"/>
              <a:gd name="connsiteY4" fmla="*/ 906875 h 1813750"/>
              <a:gd name="connsiteX0" fmla="*/ 140 w 8127104"/>
              <a:gd name="connsiteY0" fmla="*/ 906875 h 1813750"/>
              <a:gd name="connsiteX1" fmla="*/ 4063622 w 8127104"/>
              <a:gd name="connsiteY1" fmla="*/ 25132 h 1813750"/>
              <a:gd name="connsiteX2" fmla="*/ 8127104 w 8127104"/>
              <a:gd name="connsiteY2" fmla="*/ 906875 h 1813750"/>
              <a:gd name="connsiteX3" fmla="*/ 4063622 w 8127104"/>
              <a:gd name="connsiteY3" fmla="*/ 1788618 h 1813750"/>
              <a:gd name="connsiteX4" fmla="*/ 140 w 8127104"/>
              <a:gd name="connsiteY4" fmla="*/ 906875 h 1813750"/>
              <a:gd name="connsiteX0" fmla="*/ 140 w 8127104"/>
              <a:gd name="connsiteY0" fmla="*/ 906875 h 1813750"/>
              <a:gd name="connsiteX1" fmla="*/ 4063622 w 8127104"/>
              <a:gd name="connsiteY1" fmla="*/ 25132 h 1813750"/>
              <a:gd name="connsiteX2" fmla="*/ 8127104 w 8127104"/>
              <a:gd name="connsiteY2" fmla="*/ 906875 h 1813750"/>
              <a:gd name="connsiteX3" fmla="*/ 4063622 w 8127104"/>
              <a:gd name="connsiteY3" fmla="*/ 1788618 h 1813750"/>
              <a:gd name="connsiteX4" fmla="*/ 140 w 8127104"/>
              <a:gd name="connsiteY4" fmla="*/ 906875 h 1813750"/>
              <a:gd name="connsiteX0" fmla="*/ 140 w 8127139"/>
              <a:gd name="connsiteY0" fmla="*/ 906875 h 1813750"/>
              <a:gd name="connsiteX1" fmla="*/ 4063622 w 8127139"/>
              <a:gd name="connsiteY1" fmla="*/ 25132 h 1813750"/>
              <a:gd name="connsiteX2" fmla="*/ 8127104 w 8127139"/>
              <a:gd name="connsiteY2" fmla="*/ 906875 h 1813750"/>
              <a:gd name="connsiteX3" fmla="*/ 4063622 w 8127139"/>
              <a:gd name="connsiteY3" fmla="*/ 1788618 h 1813750"/>
              <a:gd name="connsiteX4" fmla="*/ 140 w 8127139"/>
              <a:gd name="connsiteY4" fmla="*/ 906875 h 1813750"/>
              <a:gd name="connsiteX0" fmla="*/ 7064 w 8136270"/>
              <a:gd name="connsiteY0" fmla="*/ 907300 h 1814175"/>
              <a:gd name="connsiteX1" fmla="*/ 4070546 w 8136270"/>
              <a:gd name="connsiteY1" fmla="*/ 25557 h 1814175"/>
              <a:gd name="connsiteX2" fmla="*/ 8134028 w 8136270"/>
              <a:gd name="connsiteY2" fmla="*/ 907300 h 1814175"/>
              <a:gd name="connsiteX3" fmla="*/ 4070546 w 8136270"/>
              <a:gd name="connsiteY3" fmla="*/ 1789043 h 1814175"/>
              <a:gd name="connsiteX4" fmla="*/ 7064 w 8136270"/>
              <a:gd name="connsiteY4" fmla="*/ 907300 h 1814175"/>
              <a:gd name="connsiteX0" fmla="*/ 7064 w 8142314"/>
              <a:gd name="connsiteY0" fmla="*/ 907300 h 1818309"/>
              <a:gd name="connsiteX1" fmla="*/ 4070546 w 8142314"/>
              <a:gd name="connsiteY1" fmla="*/ 25557 h 1818309"/>
              <a:gd name="connsiteX2" fmla="*/ 8134028 w 8142314"/>
              <a:gd name="connsiteY2" fmla="*/ 907300 h 1818309"/>
              <a:gd name="connsiteX3" fmla="*/ 4070546 w 8142314"/>
              <a:gd name="connsiteY3" fmla="*/ 1789043 h 1818309"/>
              <a:gd name="connsiteX4" fmla="*/ 7064 w 8142314"/>
              <a:gd name="connsiteY4" fmla="*/ 907300 h 1818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142314" h="1818309">
                <a:moveTo>
                  <a:pt x="7064" y="907300"/>
                </a:moveTo>
                <a:cubicBezTo>
                  <a:pt x="-11597" y="-232816"/>
                  <a:pt x="-226387" y="53549"/>
                  <a:pt x="4070546" y="25557"/>
                </a:cubicBezTo>
                <a:cubicBezTo>
                  <a:pt x="8367479" y="-2435"/>
                  <a:pt x="8134028" y="-167501"/>
                  <a:pt x="8134028" y="907300"/>
                </a:cubicBezTo>
                <a:cubicBezTo>
                  <a:pt x="8143359" y="2019424"/>
                  <a:pt x="8460786" y="1779713"/>
                  <a:pt x="4070546" y="1789043"/>
                </a:cubicBezTo>
                <a:cubicBezTo>
                  <a:pt x="-319694" y="1798373"/>
                  <a:pt x="25725" y="2047416"/>
                  <a:pt x="7064" y="907300"/>
                </a:cubicBezTo>
                <a:close/>
              </a:path>
            </a:pathLst>
          </a:custGeom>
          <a:noFill/>
          <a:ln w="952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52914" y="1329447"/>
            <a:ext cx="3425165" cy="1822411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Down Arrow 6"/>
          <p:cNvSpPr/>
          <p:nvPr/>
        </p:nvSpPr>
        <p:spPr bwMode="auto">
          <a:xfrm>
            <a:off x="3152914" y="2240653"/>
            <a:ext cx="484632" cy="978408"/>
          </a:xfrm>
          <a:prstGeom prst="downArrow">
            <a:avLst/>
          </a:prstGeom>
          <a:solidFill>
            <a:schemeClr val="accent1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27718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4111" y="0"/>
            <a:ext cx="7235090" cy="999027"/>
          </a:xfrm>
        </p:spPr>
        <p:txBody>
          <a:bodyPr/>
          <a:lstStyle/>
          <a:p>
            <a:r>
              <a:rPr lang="en-US" sz="2400" dirty="0" smtClean="0"/>
              <a:t>Stakeholder </a:t>
            </a:r>
            <a:r>
              <a:rPr lang="en-US" sz="2400" dirty="0"/>
              <a:t>engagement in radiation protection research, development, policy and practice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chemeClr val="accent2"/>
                </a:solidFill>
              </a:rPr>
              <a:t>Research gaps after the ENGAGE project</a:t>
            </a:r>
            <a:r>
              <a:rPr lang="sk-SK" dirty="0" smtClean="0">
                <a:solidFill>
                  <a:schemeClr val="accent2"/>
                </a:solidFill>
              </a:rPr>
              <a:t> (vis-a-vis SHARE SRA)</a:t>
            </a:r>
            <a:endParaRPr lang="en-US" dirty="0" smtClean="0">
              <a:solidFill>
                <a:schemeClr val="accent2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/>
          <p:nvPr/>
        </p:nvPicPr>
        <p:blipFill rotWithShape="1">
          <a:blip r:embed="rId2"/>
          <a:srcRect l="54388" t="30501" r="11283" b="53679"/>
          <a:stretch/>
        </p:blipFill>
        <p:spPr bwMode="auto">
          <a:xfrm>
            <a:off x="677695" y="1595337"/>
            <a:ext cx="8161506" cy="273347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6" name="Picture 5"/>
          <p:cNvPicPr/>
          <p:nvPr/>
        </p:nvPicPr>
        <p:blipFill rotWithShape="1">
          <a:blip r:embed="rId2"/>
          <a:srcRect l="54388" t="58088" r="11283" b="30256"/>
          <a:stretch/>
        </p:blipFill>
        <p:spPr bwMode="auto">
          <a:xfrm>
            <a:off x="677695" y="4445541"/>
            <a:ext cx="8161505" cy="202335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56329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5371" y="467833"/>
            <a:ext cx="6713992" cy="500801"/>
          </a:xfrm>
        </p:spPr>
        <p:txBody>
          <a:bodyPr/>
          <a:lstStyle/>
          <a:p>
            <a:pPr algn="ctr"/>
            <a:r>
              <a:rPr lang="sk-SK" dirty="0" err="1" smtClean="0"/>
              <a:t>The</a:t>
            </a:r>
            <a:r>
              <a:rPr lang="sk-SK" dirty="0" smtClean="0"/>
              <a:t> </a:t>
            </a:r>
            <a:r>
              <a:rPr lang="en-GB" dirty="0" smtClean="0"/>
              <a:t>PLATENSO</a:t>
            </a:r>
            <a:r>
              <a:rPr lang="sk-SK" dirty="0" smtClean="0"/>
              <a:t> </a:t>
            </a:r>
            <a:r>
              <a:rPr lang="sk-SK" dirty="0" err="1" smtClean="0"/>
              <a:t>project</a:t>
            </a:r>
            <a:r>
              <a:rPr lang="sk-SK" dirty="0" smtClean="0"/>
              <a:t> (09/2013 – 08/2016)</a:t>
            </a:r>
            <a:endParaRPr lang="en-GB" dirty="0">
              <a:solidFill>
                <a:srgbClr val="C0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1800" dirty="0" smtClean="0"/>
              <a:t>informal follow-up to </a:t>
            </a:r>
            <a:r>
              <a:rPr lang="sk-SK" sz="1800" dirty="0" smtClean="0"/>
              <a:t>ARGONA and IPPA</a:t>
            </a:r>
            <a:r>
              <a:rPr lang="en-GB" sz="1800" dirty="0" smtClean="0"/>
              <a:t> projects - main findings</a:t>
            </a:r>
            <a:r>
              <a:rPr lang="sk-SK" sz="1800" dirty="0" smtClean="0"/>
              <a:t>:</a:t>
            </a:r>
            <a:endParaRPr lang="en-GB" sz="1800" dirty="0" smtClean="0"/>
          </a:p>
          <a:p>
            <a:pPr marL="457200" indent="-457200">
              <a:buAutoNum type="arabicPeriod"/>
            </a:pPr>
            <a:r>
              <a:rPr lang="en-GB" sz="1800" dirty="0" smtClean="0"/>
              <a:t>public/stakeholder participation</a:t>
            </a:r>
            <a:r>
              <a:rPr lang="sk-SK" sz="1800" dirty="0" smtClean="0"/>
              <a:t> </a:t>
            </a:r>
            <a:r>
              <a:rPr lang="en-GB" sz="1800" dirty="0" smtClean="0"/>
              <a:t>should start earlier</a:t>
            </a:r>
            <a:r>
              <a:rPr lang="sk-SK" sz="1800" dirty="0" smtClean="0"/>
              <a:t> </a:t>
            </a:r>
            <a:r>
              <a:rPr lang="en-GB" sz="1800" dirty="0" smtClean="0"/>
              <a:t>than </a:t>
            </a:r>
            <a:r>
              <a:rPr lang="en-GB" sz="1800" u="sng" dirty="0" smtClean="0"/>
              <a:t>SEA/EIA procedures</a:t>
            </a:r>
            <a:r>
              <a:rPr lang="sk-SK" sz="1800" dirty="0" smtClean="0"/>
              <a:t>, </a:t>
            </a:r>
            <a:r>
              <a:rPr lang="en-GB" sz="1800" dirty="0" smtClean="0"/>
              <a:t>and should continue after SEA/EIA</a:t>
            </a:r>
            <a:endParaRPr lang="en-GB" sz="1800" u="sng" dirty="0" smtClean="0"/>
          </a:p>
          <a:p>
            <a:pPr marL="457200" indent="-457200">
              <a:buAutoNum type="arabicPeriod"/>
            </a:pPr>
            <a:r>
              <a:rPr lang="en-GB" sz="1800" dirty="0" smtClean="0"/>
              <a:t>public/stakeholder engagement in CEE should be </a:t>
            </a:r>
            <a:r>
              <a:rPr lang="en-GB" sz="1800" u="sng" dirty="0" smtClean="0"/>
              <a:t>introduced gradually and consistently </a:t>
            </a:r>
            <a:r>
              <a:rPr lang="en-GB" sz="1800" dirty="0" smtClean="0"/>
              <a:t>(i.e. “a step-by-step basis”)</a:t>
            </a:r>
          </a:p>
          <a:p>
            <a:pPr marL="457200" indent="-457200">
              <a:buAutoNum type="arabicPeriod"/>
            </a:pPr>
            <a:r>
              <a:rPr lang="en-GB" sz="1800" u="sng" dirty="0" smtClean="0"/>
              <a:t>fragmentation should be avoided </a:t>
            </a:r>
            <a:r>
              <a:rPr lang="en-GB" sz="1800" dirty="0" smtClean="0"/>
              <a:t>(as much as possible)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/>
              <a:t>There is a large knowledge base about governance issues but how to implement the new processes of transparency and participation is not self-evident. There is a </a:t>
            </a:r>
            <a:r>
              <a:rPr lang="en-US" sz="1800" i="1" u="sng" dirty="0"/>
              <a:t>common demand for </a:t>
            </a:r>
            <a:r>
              <a:rPr lang="en-US" sz="1800" i="1" u="sng" dirty="0" smtClean="0"/>
              <a:t>bridging </a:t>
            </a:r>
            <a:r>
              <a:rPr lang="en-US" sz="1800" i="1" u="sng" dirty="0"/>
              <a:t>the gap between research </a:t>
            </a:r>
            <a:r>
              <a:rPr lang="en-US" sz="1800" i="1" u="sng" dirty="0" smtClean="0"/>
              <a:t>and implementation </a:t>
            </a:r>
            <a:r>
              <a:rPr lang="en-US" sz="1800" i="1" dirty="0" smtClean="0"/>
              <a:t>…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800" i="1" dirty="0"/>
              <a:t>(</a:t>
            </a:r>
            <a:r>
              <a:rPr lang="en-US" sz="800" i="1" dirty="0" err="1"/>
              <a:t>Jonsson</a:t>
            </a:r>
            <a:r>
              <a:rPr lang="en-US" sz="800" i="1" dirty="0"/>
              <a:t>, Wetzel, </a:t>
            </a:r>
            <a:r>
              <a:rPr lang="en-US" sz="800" i="1" dirty="0" err="1"/>
              <a:t>Andersson</a:t>
            </a:r>
            <a:r>
              <a:rPr lang="en-US" sz="800" i="1" dirty="0"/>
              <a:t> and </a:t>
            </a:r>
            <a:r>
              <a:rPr lang="en-US" sz="800" i="1" dirty="0" err="1"/>
              <a:t>Lidberg</a:t>
            </a:r>
            <a:r>
              <a:rPr lang="en-US" sz="800" i="1" dirty="0"/>
              <a:t> (2009) Arenas for risk governance in nuclear </a:t>
            </a:r>
            <a:r>
              <a:rPr lang="en-US" sz="800" i="1" dirty="0" smtClean="0"/>
              <a:t>waste management </a:t>
            </a:r>
            <a:r>
              <a:rPr lang="en-US" sz="800" i="1" dirty="0"/>
              <a:t>– The European Union ARGONA Project. Available at IAEA </a:t>
            </a:r>
            <a:r>
              <a:rPr lang="en-US" sz="800" i="1" dirty="0" smtClean="0"/>
              <a:t>webpage)</a:t>
            </a:r>
            <a:endParaRPr lang="en-GB" sz="800" i="1" dirty="0"/>
          </a:p>
          <a:p>
            <a:pPr marL="0" indent="0">
              <a:spcBef>
                <a:spcPts val="1200"/>
              </a:spcBef>
              <a:buNone/>
            </a:pPr>
            <a:r>
              <a:rPr lang="en-GB" dirty="0" smtClean="0"/>
              <a:t>PLATENSO </a:t>
            </a:r>
            <a:r>
              <a:rPr lang="sk-SK" dirty="0" err="1" smtClean="0"/>
              <a:t>aims</a:t>
            </a:r>
            <a:r>
              <a:rPr lang="sk-SK" dirty="0" smtClean="0"/>
              <a:t>: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</a:t>
            </a:r>
            <a:r>
              <a:rPr lang="en-US" sz="1800" dirty="0" smtClean="0"/>
              <a:t>he </a:t>
            </a:r>
            <a:r>
              <a:rPr lang="en-US" sz="1800" dirty="0"/>
              <a:t>legal basis for a </a:t>
            </a:r>
            <a:r>
              <a:rPr lang="en-US" sz="1800" u="sng" dirty="0"/>
              <a:t>European Entity </a:t>
            </a:r>
            <a:r>
              <a:rPr lang="en-US" sz="1800" dirty="0"/>
              <a:t>on Socio-Economic matters linked to nuclear technology </a:t>
            </a:r>
            <a:r>
              <a:rPr lang="sk-SK" sz="1800" dirty="0" smtClean="0">
                <a:solidFill>
                  <a:srgbClr val="5C81CE"/>
                </a:solidFill>
              </a:rPr>
              <a:t>(</a:t>
            </a:r>
            <a:r>
              <a:rPr lang="sk-SK" sz="1800" dirty="0" err="1" smtClean="0">
                <a:solidFill>
                  <a:srgbClr val="5C81CE"/>
                </a:solidFill>
              </a:rPr>
              <a:t>now</a:t>
            </a:r>
            <a:r>
              <a:rPr lang="sk-SK" sz="1800" dirty="0" smtClean="0">
                <a:solidFill>
                  <a:srgbClr val="5C81CE"/>
                </a:solidFill>
              </a:rPr>
              <a:t> </a:t>
            </a:r>
            <a:r>
              <a:rPr lang="sk-SK" sz="1800" dirty="0" err="1" smtClean="0">
                <a:solidFill>
                  <a:srgbClr val="5C81CE"/>
                </a:solidFill>
              </a:rPr>
              <a:t>substituted</a:t>
            </a:r>
            <a:r>
              <a:rPr lang="sk-SK" sz="1800" dirty="0" smtClean="0">
                <a:solidFill>
                  <a:srgbClr val="5C81CE"/>
                </a:solidFill>
              </a:rPr>
              <a:t> by SHARE)</a:t>
            </a:r>
            <a:endParaRPr lang="sk-SK" sz="1800" dirty="0" smtClean="0"/>
          </a:p>
          <a:p>
            <a:pPr>
              <a:spcBef>
                <a:spcPts val="600"/>
              </a:spcBef>
            </a:pPr>
            <a:r>
              <a:rPr lang="en-US" sz="1800" dirty="0"/>
              <a:t>r</a:t>
            </a:r>
            <a:r>
              <a:rPr lang="en-US" sz="1800" dirty="0" smtClean="0"/>
              <a:t>ecommendations </a:t>
            </a:r>
            <a:r>
              <a:rPr lang="en-US" sz="1800" dirty="0"/>
              <a:t>for research strategies to </a:t>
            </a:r>
            <a:r>
              <a:rPr lang="en-US" sz="1800" u="sng" dirty="0"/>
              <a:t>enhance the capabilities of research institutions in </a:t>
            </a:r>
            <a:r>
              <a:rPr lang="sk-SK" sz="1800" u="sng" dirty="0" smtClean="0"/>
              <a:t>CEE </a:t>
            </a:r>
            <a:r>
              <a:rPr lang="en-US" sz="1800" u="sng" dirty="0" smtClean="0"/>
              <a:t>countries </a:t>
            </a:r>
            <a:r>
              <a:rPr lang="en-US" sz="1800" dirty="0"/>
              <a:t>to take part in EU research with respect to </a:t>
            </a:r>
            <a:r>
              <a:rPr lang="en-US" sz="1800" dirty="0">
                <a:solidFill>
                  <a:srgbClr val="00B050"/>
                </a:solidFill>
              </a:rPr>
              <a:t>governance, social and societal aspects of nuclear energy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37334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plate BSS (1)">
  <a:themeElements>
    <a:clrScheme name="Violeta">
      <a:dk1>
        <a:sysClr val="windowText" lastClr="000000"/>
      </a:dk1>
      <a:lt1>
        <a:sysClr val="window" lastClr="FFFFFF"/>
      </a:lt1>
      <a:dk2>
        <a:srgbClr val="373545"/>
      </a:dk2>
      <a:lt2>
        <a:srgbClr val="DCD8DC"/>
      </a:lt2>
      <a:accent1>
        <a:srgbClr val="AD84C6"/>
      </a:accent1>
      <a:accent2>
        <a:srgbClr val="8784C7"/>
      </a:accent2>
      <a:accent3>
        <a:srgbClr val="5D739A"/>
      </a:accent3>
      <a:accent4>
        <a:srgbClr val="6997AF"/>
      </a:accent4>
      <a:accent5>
        <a:srgbClr val="84ACB6"/>
      </a:accent5>
      <a:accent6>
        <a:srgbClr val="6F8183"/>
      </a:accent6>
      <a:hlink>
        <a:srgbClr val="69A020"/>
      </a:hlink>
      <a:folHlink>
        <a:srgbClr val="8C8C8C"/>
      </a:folHlink>
    </a:clrScheme>
    <a:fontScheme name="SCK•CEN">
      <a:majorFont>
        <a:latin typeface="Segoe UI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_SC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_SCK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_SCK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template BSS" id="{A318F10B-7346-2C4C-A849-9BE722DC25DF}" vid="{D5888048-A956-9A40-B9CD-2BC0AAD191D7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52E699366340D41B67FD2BA5630CCCF" ma:contentTypeVersion="3" ma:contentTypeDescription="Create a new document." ma:contentTypeScope="" ma:versionID="4e890b030306360b1caedebf40a60296">
  <xsd:schema xmlns:xsd="http://www.w3.org/2001/XMLSchema" xmlns:xs="http://www.w3.org/2001/XMLSchema" xmlns:p="http://schemas.microsoft.com/office/2006/metadata/properties" xmlns:ns2="9fadf70c-5e39-45e6-af1b-37916fb9636d" targetNamespace="http://schemas.microsoft.com/office/2006/metadata/properties" ma:root="true" ma:fieldsID="b6c78b3442fe6a4046643687873bf358" ns2:_="">
    <xsd:import namespace="9fadf70c-5e39-45e6-af1b-37916fb9636d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fadf70c-5e39-45e6-af1b-37916fb9636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C43B74C1-62F7-465C-8899-C40E8C5CEBA8}"/>
</file>

<file path=customXml/itemProps2.xml><?xml version="1.0" encoding="utf-8"?>
<ds:datastoreItem xmlns:ds="http://schemas.openxmlformats.org/officeDocument/2006/customXml" ds:itemID="{40537435-8BC2-42B2-B5D3-22DC266E003E}"/>
</file>

<file path=customXml/itemProps3.xml><?xml version="1.0" encoding="utf-8"?>
<ds:datastoreItem xmlns:ds="http://schemas.openxmlformats.org/officeDocument/2006/customXml" ds:itemID="{18D4D0D9-7236-4465-99AA-87D4C9A130DF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832</TotalTime>
  <Pages>22</Pages>
  <Words>771</Words>
  <Application>Microsoft Office PowerPoint</Application>
  <PresentationFormat>Prezentácia na obrazovke (4:3)</PresentationFormat>
  <Paragraphs>83</Paragraphs>
  <Slides>12</Slides>
  <Notes>3</Notes>
  <HiddenSlides>0</HiddenSlides>
  <MMClips>0</MMClips>
  <ScaleCrop>false</ScaleCrop>
  <HeadingPairs>
    <vt:vector size="6" baseType="variant">
      <vt:variant>
        <vt:lpstr>Použité písma</vt:lpstr>
      </vt:variant>
      <vt:variant>
        <vt:i4>6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9" baseType="lpstr">
      <vt:lpstr>Arial</vt:lpstr>
      <vt:lpstr>Calibri</vt:lpstr>
      <vt:lpstr>Segoe UI</vt:lpstr>
      <vt:lpstr>Segoe UI Light</vt:lpstr>
      <vt:lpstr>Times New Roman</vt:lpstr>
      <vt:lpstr>Wingdings</vt:lpstr>
      <vt:lpstr>template BSS (1)</vt:lpstr>
      <vt:lpstr>Prezentácia programu PowerPoint</vt:lpstr>
      <vt:lpstr>Prezentácia programu PowerPoint</vt:lpstr>
      <vt:lpstr>Prezentácia programu PowerPoint</vt:lpstr>
      <vt:lpstr>SSH SRA in radiation protection</vt:lpstr>
      <vt:lpstr>RL4: Stakeholder engagement in radiation protection research, development, policy and practice</vt:lpstr>
      <vt:lpstr>Stakeholder engagement in radiation protection research, development, policy and practice</vt:lpstr>
      <vt:lpstr>Stakeholder engagement in radiation protection research, development, policy and practice</vt:lpstr>
      <vt:lpstr>Stakeholder engagement in radiation protection research, development, policy and practice</vt:lpstr>
      <vt:lpstr>The PLATENSO project (09/2013 – 08/2016)</vt:lpstr>
      <vt:lpstr>The PLATENSO project (09/2013 – 08/2016)</vt:lpstr>
      <vt:lpstr>CONCLUDING REMARKS</vt:lpstr>
      <vt:lpstr>Prezentácia programu PowerPoint</vt:lpstr>
    </vt:vector>
  </TitlesOfParts>
  <Company>BMLFUW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Ehold, Verena</dc:creator>
  <cp:lastModifiedBy>Mihok Peter, Ing., PhD.</cp:lastModifiedBy>
  <cp:revision>75</cp:revision>
  <cp:lastPrinted>2011-12-22T07:31:06Z</cp:lastPrinted>
  <dcterms:created xsi:type="dcterms:W3CDTF">2017-06-17T19:41:21Z</dcterms:created>
  <dcterms:modified xsi:type="dcterms:W3CDTF">2019-09-03T15:18:04Z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lexandriaPath">
    <vt:lpwstr/>
  </property>
  <property fmtid="{D5CDD505-2E9C-101B-9397-08002B2CF9AE}" pid="3" name="ContentTypeId">
    <vt:lpwstr>0x010100452E699366340D41B67FD2BA5630CCCF</vt:lpwstr>
  </property>
</Properties>
</file>