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5" r:id="rId4"/>
  </p:sldMasterIdLst>
  <p:notesMasterIdLst>
    <p:notesMasterId r:id="rId40"/>
  </p:notesMasterIdLst>
  <p:handoutMasterIdLst>
    <p:handoutMasterId r:id="rId41"/>
  </p:handoutMasterIdLst>
  <p:sldIdLst>
    <p:sldId id="326" r:id="rId5"/>
    <p:sldId id="327" r:id="rId6"/>
    <p:sldId id="349" r:id="rId7"/>
    <p:sldId id="328" r:id="rId8"/>
    <p:sldId id="348" r:id="rId9"/>
    <p:sldId id="340" r:id="rId10"/>
    <p:sldId id="329" r:id="rId11"/>
    <p:sldId id="351" r:id="rId12"/>
    <p:sldId id="361" r:id="rId13"/>
    <p:sldId id="353" r:id="rId14"/>
    <p:sldId id="354" r:id="rId15"/>
    <p:sldId id="355" r:id="rId16"/>
    <p:sldId id="356" r:id="rId17"/>
    <p:sldId id="357" r:id="rId18"/>
    <p:sldId id="350" r:id="rId19"/>
    <p:sldId id="358" r:id="rId20"/>
    <p:sldId id="359" r:id="rId21"/>
    <p:sldId id="360" r:id="rId22"/>
    <p:sldId id="363" r:id="rId23"/>
    <p:sldId id="330" r:id="rId24"/>
    <p:sldId id="342" r:id="rId25"/>
    <p:sldId id="344" r:id="rId26"/>
    <p:sldId id="341" r:id="rId27"/>
    <p:sldId id="343" r:id="rId28"/>
    <p:sldId id="345" r:id="rId29"/>
    <p:sldId id="346" r:id="rId30"/>
    <p:sldId id="347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62" r:id="rId39"/>
  </p:sldIdLst>
  <p:sldSz cx="9144000" cy="6858000" type="screen4x3"/>
  <p:notesSz cx="9926638" cy="679767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754" userDrawn="1">
          <p15:clr>
            <a:srgbClr val="A4A3A4"/>
          </p15:clr>
        </p15:guide>
        <p15:guide id="4" pos="55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AA0B1"/>
    <a:srgbClr val="007DC3"/>
    <a:srgbClr val="FF5050"/>
    <a:srgbClr val="5C81CE"/>
    <a:srgbClr val="FFFFFF"/>
    <a:srgbClr val="9578F2"/>
    <a:srgbClr val="00FFCC"/>
    <a:srgbClr val="F9FDDB"/>
    <a:srgbClr val="CC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3165" autoAdjust="0"/>
  </p:normalViewPr>
  <p:slideViewPr>
    <p:cSldViewPr snapToGrid="0">
      <p:cViewPr varScale="1">
        <p:scale>
          <a:sx n="80" d="100"/>
          <a:sy n="80" d="100"/>
        </p:scale>
        <p:origin x="1642" y="-29"/>
      </p:cViewPr>
      <p:guideLst>
        <p:guide orient="horz" pos="2160"/>
        <p:guide pos="2880"/>
        <p:guide orient="horz" pos="754"/>
        <p:guide pos="55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53"/>
    </p:cViewPr>
  </p:sorterViewPr>
  <p:notesViewPr>
    <p:cSldViewPr snapToGrid="0">
      <p:cViewPr varScale="1">
        <p:scale>
          <a:sx n="137" d="100"/>
          <a:sy n="137" d="100"/>
        </p:scale>
        <p:origin x="-1380" y="-96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73050" y="6465888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95" tIns="45747" rIns="91495" bIns="45747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GB" sz="1400">
              <a:latin typeface="Arial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0" y="6378575"/>
            <a:ext cx="9926638" cy="20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95" tIns="45747" rIns="91495" bIns="45747">
            <a:spAutoFit/>
          </a:bodyPr>
          <a:lstStyle>
            <a:lvl1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GB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Copyright © 2017 - </a:t>
            </a:r>
            <a:r>
              <a:rPr lang="en-GB" sz="70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SCK•CEN</a:t>
            </a:r>
            <a:r>
              <a:rPr lang="en-GB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- 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This presentation contains data, information and formats for dedicated use only and may not be communicated, copied, reproduced, distributed or cited without the explicit written permission of </a:t>
            </a:r>
            <a:r>
              <a:rPr lang="en-US" sz="70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SCK•CEN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905966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7150" y="3249613"/>
            <a:ext cx="72707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26" tIns="45157" rIns="91926" bIns="4515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GB" noProof="0"/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5013" y="517525"/>
            <a:ext cx="3378200" cy="2533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6378575"/>
            <a:ext cx="9926638" cy="20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95" tIns="45747" rIns="91495" bIns="45747">
            <a:spAutoFit/>
          </a:bodyPr>
          <a:lstStyle>
            <a:lvl1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GB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Copyright © 2017 - </a:t>
            </a:r>
            <a:r>
              <a:rPr lang="en-GB" sz="70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SCK•CEN</a:t>
            </a:r>
            <a:r>
              <a:rPr lang="en-GB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- 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This presentation contains data, information and formats for dedicated use only and may not be communicated, copied, reproduced, distributed or cited without the explicit written permission of </a:t>
            </a:r>
            <a:r>
              <a:rPr lang="en-US" sz="70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SCK•CEN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28963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7620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8641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Slovenia: </a:t>
            </a:r>
            <a:r>
              <a:rPr lang="en-GB" sz="1100" dirty="0">
                <a:ea typeface="ＭＳ Ｐゴシック" charset="-128"/>
              </a:rPr>
              <a:t>The interest in radon measurements </a:t>
            </a:r>
            <a:r>
              <a:rPr lang="en-GB" sz="1100" b="1" dirty="0">
                <a:ea typeface="ＭＳ Ｐゴシック" charset="-128"/>
              </a:rPr>
              <a:t>is </a:t>
            </a:r>
            <a:r>
              <a:rPr lang="en-GB" sz="1100" dirty="0">
                <a:ea typeface="ＭＳ Ｐゴシック" charset="-128"/>
              </a:rPr>
              <a:t>high especially in public buildings. The available funds are limited. They are used by the principle the first who request is the first in line. When the money is used </a:t>
            </a:r>
            <a:r>
              <a:rPr lang="en-GB" sz="1100" b="1" dirty="0">
                <a:ea typeface="ＭＳ Ｐゴシック" charset="-128"/>
              </a:rPr>
              <a:t>up</a:t>
            </a:r>
            <a:r>
              <a:rPr lang="en-GB" sz="1100" dirty="0">
                <a:ea typeface="ＭＳ Ｐゴシック" charset="-128"/>
              </a:rPr>
              <a:t>, the requests are addressed in </a:t>
            </a:r>
            <a:r>
              <a:rPr lang="en-GB" sz="1100" b="1" dirty="0">
                <a:ea typeface="ＭＳ Ｐゴシック" charset="-128"/>
              </a:rPr>
              <a:t>the </a:t>
            </a:r>
            <a:r>
              <a:rPr lang="en-GB" sz="1100" dirty="0">
                <a:ea typeface="ＭＳ Ｐゴシック" charset="-128"/>
              </a:rPr>
              <a:t>next year. </a:t>
            </a:r>
          </a:p>
          <a:p>
            <a:endParaRPr lang="en-US" dirty="0"/>
          </a:p>
          <a:p>
            <a:r>
              <a:rPr lang="en-US" dirty="0"/>
              <a:t>The blue column</a:t>
            </a:r>
            <a:r>
              <a:rPr lang="en-US" baseline="0" dirty="0"/>
              <a:t> graph shows that the number of detectors required from the national radiation safety authorities is on the rise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75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5A56BB33-3C89-4E5A-98FA-3860B982B657}" type="slidenum">
              <a:rPr lang="fr-FR" smtClean="0"/>
              <a:t>28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788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54479"/>
            <a:ext cx="7772400" cy="1955483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 err="1"/>
              <a:t>Authors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1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19549" y="524609"/>
            <a:ext cx="4887383" cy="740312"/>
          </a:xfrm>
        </p:spPr>
        <p:txBody>
          <a:bodyPr>
            <a:normAutofit/>
          </a:bodyPr>
          <a:lstStyle>
            <a:lvl1pPr algn="r">
              <a:defRPr sz="3200"/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5601" y="1567717"/>
            <a:ext cx="8525933" cy="3949578"/>
          </a:xfrm>
        </p:spPr>
        <p:txBody>
          <a:bodyPr/>
          <a:lstStyle>
            <a:lvl1pPr marL="269875" indent="-269875">
              <a:lnSpc>
                <a:spcPct val="100000"/>
              </a:lnSpc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/>
            </a:lvl1pPr>
            <a:lvl2pPr marL="620713" indent="-257175">
              <a:lnSpc>
                <a:spcPct val="100000"/>
              </a:lnSpc>
              <a:buClr>
                <a:srgbClr val="009999"/>
              </a:buClr>
              <a:buFont typeface="Arial" panose="020B0604020202020204" pitchFamily="34" charset="0"/>
              <a:buChar char="•"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</p:txBody>
      </p:sp>
      <p:cxnSp>
        <p:nvCxnSpPr>
          <p:cNvPr id="4" name="Straight Connector 3"/>
          <p:cNvCxnSpPr/>
          <p:nvPr userDrawn="1"/>
        </p:nvCxnSpPr>
        <p:spPr bwMode="auto">
          <a:xfrm flipH="1">
            <a:off x="355601" y="1462617"/>
            <a:ext cx="878839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4AA0B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3840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5601" y="1568799"/>
            <a:ext cx="4172372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734561" y="1568799"/>
            <a:ext cx="4172372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Level</a:t>
            </a:r>
            <a:r>
              <a:rPr lang="fr-FR" dirty="0"/>
              <a:t> 2</a:t>
            </a:r>
          </a:p>
          <a:p>
            <a:pPr lvl="2"/>
            <a:r>
              <a:rPr lang="fr-FR" dirty="0" err="1"/>
              <a:t>Level</a:t>
            </a:r>
            <a:r>
              <a:rPr lang="fr-FR" dirty="0"/>
              <a:t> 3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355601" y="1462617"/>
            <a:ext cx="878839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4AA0B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938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51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92317" y="229467"/>
            <a:ext cx="5214616" cy="1020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468" y="1655136"/>
            <a:ext cx="86444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Level 1</a:t>
            </a:r>
          </a:p>
          <a:p>
            <a:pPr lvl="1"/>
            <a:r>
              <a:rPr lang="de-DE" dirty="0"/>
              <a:t>Level 2</a:t>
            </a:r>
          </a:p>
          <a:p>
            <a:pPr lvl="2"/>
            <a:r>
              <a:rPr lang="de-DE" dirty="0"/>
              <a:t>Level 3</a:t>
            </a:r>
          </a:p>
        </p:txBody>
      </p:sp>
      <p:sp>
        <p:nvSpPr>
          <p:cNvPr id="8" name="Rechteck 7"/>
          <p:cNvSpPr/>
          <p:nvPr/>
        </p:nvSpPr>
        <p:spPr bwMode="auto">
          <a:xfrm rot="10800000">
            <a:off x="5163" y="6539970"/>
            <a:ext cx="9149953" cy="314224"/>
          </a:xfrm>
          <a:prstGeom prst="rect">
            <a:avLst/>
          </a:prstGeom>
          <a:gradFill>
            <a:gsLst>
              <a:gs pos="99351">
                <a:schemeClr val="bg1"/>
              </a:gs>
              <a:gs pos="12000">
                <a:srgbClr val="4AA0B1"/>
              </a:gs>
              <a:gs pos="32000">
                <a:schemeClr val="bg2">
                  <a:lumMod val="8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50" dirty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17864" y="6539970"/>
            <a:ext cx="8499591" cy="546505"/>
            <a:chOff x="116871" y="6641091"/>
            <a:chExt cx="5091962" cy="334328"/>
          </a:xfrm>
        </p:grpSpPr>
        <p:pic>
          <p:nvPicPr>
            <p:cNvPr id="16" name="Grafik 15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71" y="6641091"/>
              <a:ext cx="286959" cy="194170"/>
            </a:xfrm>
            <a:prstGeom prst="rect">
              <a:avLst/>
            </a:prstGeom>
          </p:spPr>
        </p:pic>
        <p:sp>
          <p:nvSpPr>
            <p:cNvPr id="17" name="Textfeld 16"/>
            <p:cNvSpPr txBox="1"/>
            <p:nvPr userDrawn="1"/>
          </p:nvSpPr>
          <p:spPr>
            <a:xfrm>
              <a:off x="403830" y="6641091"/>
              <a:ext cx="4805003" cy="334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900" dirty="0">
                  <a:solidFill>
                    <a:prstClr val="black"/>
                  </a:solidFill>
                  <a:latin typeface="Interstate-Regular" panose="02000603020000020004" pitchFamily="2" charset="0"/>
                </a:rPr>
                <a:t>This project has received funding from the Euratom research and training programme 2014-2018 under grant agreement No 662287.</a:t>
              </a:r>
              <a:endParaRPr lang="en-GB" sz="500" dirty="0">
                <a:solidFill>
                  <a:prstClr val="black">
                    <a:tint val="75000"/>
                  </a:prstClr>
                </a:solidFill>
              </a:endParaRPr>
            </a:p>
          </p:txBody>
        </p:sp>
      </p:grpSp>
      <p:pic>
        <p:nvPicPr>
          <p:cNvPr id="14" name="Picture 13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531" y="241258"/>
            <a:ext cx="1829786" cy="99673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hteck 7"/>
          <p:cNvSpPr/>
          <p:nvPr userDrawn="1"/>
        </p:nvSpPr>
        <p:spPr bwMode="auto">
          <a:xfrm rot="10800000" flipV="1">
            <a:off x="-5953" y="-6806"/>
            <a:ext cx="9149953" cy="256604"/>
          </a:xfrm>
          <a:prstGeom prst="rect">
            <a:avLst/>
          </a:prstGeom>
          <a:gradFill>
            <a:gsLst>
              <a:gs pos="99351">
                <a:schemeClr val="bg1"/>
              </a:gs>
              <a:gs pos="12000">
                <a:srgbClr val="4AA0B1"/>
              </a:gs>
              <a:gs pos="32000">
                <a:schemeClr val="bg2">
                  <a:lumMod val="85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5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9" name="Grafik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248"/>
            <a:ext cx="1920866" cy="70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9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</p:sldLayoutIdLst>
  <p:hf sldNum="0"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4AA0B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waterloo.ca/renison/van-katwyk-journal-progressive-human-services-article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2000" b="1" dirty="0" err="1"/>
              <a:t>Exposure</a:t>
            </a:r>
            <a:r>
              <a:rPr lang="de-DE" sz="2000" b="1" dirty="0"/>
              <a:t> </a:t>
            </a:r>
            <a:r>
              <a:rPr lang="de-DE" sz="2000" b="1" dirty="0" err="1"/>
              <a:t>to</a:t>
            </a:r>
            <a:r>
              <a:rPr lang="de-DE" sz="2000" b="1" dirty="0"/>
              <a:t> </a:t>
            </a:r>
            <a:r>
              <a:rPr lang="de-DE" sz="2000" b="1" dirty="0" err="1"/>
              <a:t>indoor</a:t>
            </a:r>
            <a:r>
              <a:rPr lang="de-DE" sz="2000" b="1" dirty="0"/>
              <a:t> </a:t>
            </a:r>
            <a:r>
              <a:rPr lang="de-DE" sz="2000" b="1" dirty="0" err="1"/>
              <a:t>radon</a:t>
            </a:r>
            <a:r>
              <a:rPr lang="sl-SI" sz="2000" b="1" dirty="0"/>
              <a:t> </a:t>
            </a:r>
            <a:endParaRPr lang="de-DE" sz="2000" b="1" dirty="0"/>
          </a:p>
          <a:p>
            <a:r>
              <a:rPr lang="nl-BE" sz="1700" b="1" dirty="0"/>
              <a:t>Christiane Pölzl-Viol, BfS</a:t>
            </a:r>
          </a:p>
          <a:p>
            <a:r>
              <a:rPr lang="nl-BE" sz="1700" dirty="0"/>
              <a:t>Catrinel Turcanu, SCK-CEN</a:t>
            </a:r>
          </a:p>
          <a:p>
            <a:r>
              <a:rPr lang="nl-BE" sz="1700" dirty="0"/>
              <a:t>Caroline Schieber, CEPN</a:t>
            </a: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685800" y="1763064"/>
            <a:ext cx="7772400" cy="17697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4AA0B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750"/>
              </a:spcBef>
            </a:pPr>
            <a:r>
              <a:rPr lang="en-GB" sz="2000" dirty="0"/>
              <a:t> </a:t>
            </a:r>
            <a:r>
              <a:rPr lang="en-GB" sz="2800" dirty="0"/>
              <a:t>ENGAGE final workshop</a:t>
            </a:r>
            <a:br>
              <a:rPr lang="en-GB" sz="2000" dirty="0"/>
            </a:br>
            <a:r>
              <a:rPr lang="sl-SI" sz="16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  <a:r>
              <a:rPr lang="it-IT" sz="16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  <a:r>
              <a:rPr lang="nl-BE" sz="16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r>
              <a:rPr lang="sl-SI" sz="16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13</a:t>
            </a:r>
            <a:r>
              <a:rPr lang="nl-BE" sz="16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600" b="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September</a:t>
            </a:r>
            <a:r>
              <a:rPr lang="nl-BE" sz="16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201</a:t>
            </a:r>
            <a:r>
              <a:rPr lang="it-IT" sz="16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9</a:t>
            </a:r>
            <a:br>
              <a:rPr lang="it-IT" sz="16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it-IT" sz="16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Bratislava, </a:t>
            </a:r>
            <a:r>
              <a:rPr lang="it-IT" sz="1600" b="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Slovak</a:t>
            </a:r>
            <a:r>
              <a:rPr lang="it-IT" sz="16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Republic</a:t>
            </a:r>
            <a:br>
              <a:rPr lang="it-IT" sz="20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br>
              <a:rPr lang="it-IT" sz="20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br>
              <a:rPr lang="nl-BE" sz="20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GB" sz="20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OVERVIEW OF CONTEXT, WORKING METHODOLOGY, STUDIES, FINDINGS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28474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" r="6257"/>
          <a:stretch/>
        </p:blipFill>
        <p:spPr>
          <a:xfrm>
            <a:off x="3048000" y="1364597"/>
            <a:ext cx="6062132" cy="526800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1715CE6-F79A-4163-86F1-EF4222A9D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Handbook </a:t>
            </a:r>
            <a:br>
              <a:rPr lang="en-US" dirty="0"/>
            </a:br>
            <a:r>
              <a:rPr lang="en-US" dirty="0"/>
              <a:t>on indoor radon 2009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49249" y="1505663"/>
            <a:ext cx="4129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AA0B1"/>
                </a:solidFill>
              </a:rPr>
              <a:t>“Collaboration, engagement” </a:t>
            </a:r>
            <a:endParaRPr lang="de-DE" sz="2400" b="1" dirty="0">
              <a:solidFill>
                <a:srgbClr val="4AA0B1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0B77944-511A-4BD6-873E-71C893E4A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041" y="2053269"/>
            <a:ext cx="3213359" cy="3573090"/>
          </a:xfrm>
        </p:spPr>
        <p:txBody>
          <a:bodyPr>
            <a:noAutofit/>
          </a:bodyPr>
          <a:lstStyle/>
          <a:p>
            <a:r>
              <a:rPr lang="de-DE" sz="2000" dirty="0"/>
              <a:t>Stakeholders </a:t>
            </a:r>
            <a:r>
              <a:rPr lang="de-DE" sz="2000" dirty="0" err="1"/>
              <a:t>involved</a:t>
            </a:r>
            <a:r>
              <a:rPr lang="de-DE" sz="2000" dirty="0"/>
              <a:t> in </a:t>
            </a:r>
          </a:p>
          <a:p>
            <a:pPr lvl="1"/>
            <a:r>
              <a:rPr lang="de-DE" sz="2000" b="1" dirty="0" err="1"/>
              <a:t>radon</a:t>
            </a:r>
            <a:r>
              <a:rPr lang="de-DE" sz="2000" b="1" dirty="0"/>
              <a:t> </a:t>
            </a:r>
            <a:r>
              <a:rPr lang="de-DE" sz="2000" b="1" dirty="0" err="1"/>
              <a:t>control</a:t>
            </a:r>
            <a:endParaRPr lang="de-DE" sz="2000" b="1" dirty="0"/>
          </a:p>
          <a:p>
            <a:pPr lvl="1"/>
            <a:r>
              <a:rPr lang="en-US" sz="2000" dirty="0"/>
              <a:t>the </a:t>
            </a:r>
            <a:r>
              <a:rPr lang="en-US" sz="2000" b="1" dirty="0"/>
              <a:t>implementation of radon prevention and mitigation</a:t>
            </a:r>
          </a:p>
          <a:p>
            <a:r>
              <a:rPr lang="en-US" sz="2000" dirty="0"/>
              <a:t>Stakeholders including </a:t>
            </a:r>
            <a:r>
              <a:rPr lang="en-US" sz="2000" b="1" dirty="0"/>
              <a:t>researchers, radon measurement providers, builders, and officials who are responsible for implementing regional </a:t>
            </a:r>
            <a:r>
              <a:rPr lang="de-DE" sz="2000" b="1" dirty="0" err="1"/>
              <a:t>and</a:t>
            </a:r>
            <a:r>
              <a:rPr lang="de-DE" sz="2000" b="1" dirty="0"/>
              <a:t> national </a:t>
            </a:r>
            <a:r>
              <a:rPr lang="de-DE" sz="2000" b="1" dirty="0" err="1"/>
              <a:t>health</a:t>
            </a:r>
            <a:r>
              <a:rPr lang="de-DE" sz="2000" b="1" dirty="0"/>
              <a:t> </a:t>
            </a:r>
            <a:r>
              <a:rPr lang="de-DE" sz="2000" b="1" dirty="0" err="1"/>
              <a:t>guidance</a:t>
            </a:r>
            <a:r>
              <a:rPr lang="de-DE" sz="2000" dirty="0"/>
              <a:t>“</a:t>
            </a:r>
          </a:p>
        </p:txBody>
      </p:sp>
      <p:cxnSp>
        <p:nvCxnSpPr>
          <p:cNvPr id="6" name="Straight Connector 3"/>
          <p:cNvCxnSpPr/>
          <p:nvPr/>
        </p:nvCxnSpPr>
        <p:spPr bwMode="auto">
          <a:xfrm flipH="1">
            <a:off x="355601" y="1462617"/>
            <a:ext cx="878839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4AA0B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0141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715CE6-F79A-4163-86F1-EF4222A9D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ICRP 126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0B77944-511A-4BD6-873E-71C893E4A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656719"/>
            <a:ext cx="8525933" cy="4544834"/>
          </a:xfrm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rgbClr val="4AA0B1"/>
                </a:solidFill>
              </a:rPr>
              <a:t>ICRP 126, 2014: </a:t>
            </a:r>
          </a:p>
          <a:p>
            <a:pPr lvl="1"/>
            <a:r>
              <a:rPr lang="en-GB" sz="2100" dirty="0"/>
              <a:t>“</a:t>
            </a:r>
            <a:r>
              <a:rPr lang="en-GB" sz="2100" b="1" dirty="0"/>
              <a:t>Relevant stakeholders</a:t>
            </a:r>
            <a:r>
              <a:rPr lang="en-GB" sz="2100" dirty="0"/>
              <a:t>”; “</a:t>
            </a:r>
            <a:r>
              <a:rPr lang="en-GB" sz="2100" b="1" dirty="0"/>
              <a:t>all stakeholders</a:t>
            </a:r>
            <a:r>
              <a:rPr lang="en-GB" sz="2100" dirty="0"/>
              <a:t>”: individual householder; builder or seller of a property / buyer; landlord / tenant; employers / employees, generally speaking, the responsible person for any building towards its users; the building users; the individual, general population; owner of a house; manager of a school; the local authority.</a:t>
            </a:r>
          </a:p>
          <a:p>
            <a:pPr lvl="1"/>
            <a:r>
              <a:rPr lang="en-GB" sz="2100" i="1" dirty="0"/>
              <a:t>“The action plan … should </a:t>
            </a:r>
            <a:r>
              <a:rPr lang="en-GB" sz="2100" b="1" i="1" dirty="0"/>
              <a:t>identify stakeholders</a:t>
            </a:r>
            <a:r>
              <a:rPr lang="en-GB" sz="2100" i="1" dirty="0"/>
              <a:t>, such as those who are exposed and those who should provide support or implement action; ...” </a:t>
            </a:r>
          </a:p>
          <a:p>
            <a:pPr lvl="1"/>
            <a:r>
              <a:rPr lang="en-GB" sz="2100" i="1" dirty="0"/>
              <a:t>(88) The radon protection strategy should include a programme of actions including </a:t>
            </a:r>
            <a:r>
              <a:rPr lang="en-GB" sz="2100" b="1" i="1" dirty="0"/>
              <a:t>provision of general information on radon behaviour and risk, campaigns aiming to increase awareness among the targeted public</a:t>
            </a:r>
            <a:r>
              <a:rPr lang="en-GB" sz="2100" i="1" dirty="0"/>
              <a:t>,</a:t>
            </a:r>
          </a:p>
          <a:p>
            <a:pPr lvl="1"/>
            <a:r>
              <a:rPr lang="en-GB" sz="2100" dirty="0"/>
              <a:t>Section „2.4.2. </a:t>
            </a:r>
            <a:r>
              <a:rPr lang="en-GB" sz="2100" b="1" dirty="0"/>
              <a:t>Responsibilities of stakeholders“: interactive aspects</a:t>
            </a:r>
          </a:p>
        </p:txBody>
      </p:sp>
    </p:spTree>
    <p:extLst>
      <p:ext uri="{BB962C8B-B14F-4D97-AF65-F5344CB8AC3E}">
        <p14:creationId xmlns:p14="http://schemas.microsoft.com/office/powerpoint/2010/main" val="2485054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715CE6-F79A-4163-86F1-EF4222A9D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IAEA 2015 - 1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0B77944-511A-4BD6-873E-71C893E4A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041" y="1491976"/>
            <a:ext cx="8525933" cy="3795911"/>
          </a:xfrm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rgbClr val="4AA0B1"/>
                </a:solidFill>
              </a:rPr>
              <a:t>IAEA specific safety guide 2015 -1- </a:t>
            </a:r>
          </a:p>
          <a:p>
            <a:pPr lvl="1"/>
            <a:r>
              <a:rPr lang="en-GB" sz="2000" dirty="0"/>
              <a:t>Provision of information on radon; requirement to provide public information; </a:t>
            </a:r>
          </a:p>
          <a:p>
            <a:pPr lvl="1"/>
            <a:endParaRPr lang="en-GB" sz="2000" i="1" dirty="0"/>
          </a:p>
          <a:p>
            <a:pPr lvl="1"/>
            <a:r>
              <a:rPr lang="en-GB" sz="2000" i="1" dirty="0"/>
              <a:t>3.17: “… the national authority should </a:t>
            </a:r>
            <a:r>
              <a:rPr lang="en-GB" sz="2000" b="1" i="1" dirty="0"/>
              <a:t>prepare information </a:t>
            </a:r>
            <a:r>
              <a:rPr lang="en-GB" sz="2000" i="1" dirty="0"/>
              <a:t>and </a:t>
            </a:r>
            <a:r>
              <a:rPr lang="en-GB" sz="2000" b="1" i="1" dirty="0"/>
              <a:t>make it available to all interested parties</a:t>
            </a:r>
            <a:r>
              <a:rPr lang="en-GB" sz="2000" i="1" dirty="0"/>
              <a:t>”: decision makers, medical practitioners, building professionals (including architects, engineers, quantity surveyors and builders) and the public</a:t>
            </a:r>
            <a:r>
              <a:rPr lang="en-GB" sz="2000" dirty="0"/>
              <a:t>. </a:t>
            </a:r>
          </a:p>
          <a:p>
            <a:pPr lvl="1"/>
            <a:r>
              <a:rPr lang="en-GB" sz="2000" i="1" dirty="0"/>
              <a:t>“When setting a </a:t>
            </a:r>
            <a:r>
              <a:rPr lang="en-GB" sz="2000" b="1" i="1" dirty="0"/>
              <a:t>reference level</a:t>
            </a:r>
            <a:r>
              <a:rPr lang="en-GB" sz="2000" i="1" dirty="0"/>
              <a:t>, the national authority should </a:t>
            </a:r>
            <a:r>
              <a:rPr lang="en-GB" sz="2000" b="1" i="1" dirty="0"/>
              <a:t>consult interested parties</a:t>
            </a:r>
            <a:r>
              <a:rPr lang="en-GB" sz="2000" i="1" dirty="0"/>
              <a:t>”</a:t>
            </a:r>
          </a:p>
          <a:p>
            <a:pPr lvl="1"/>
            <a:r>
              <a:rPr lang="en-GB" sz="2000" i="1" dirty="0"/>
              <a:t>„The </a:t>
            </a:r>
            <a:r>
              <a:rPr lang="en-GB" sz="2000" b="1" i="1" dirty="0"/>
              <a:t>level of awareness may be evaluated</a:t>
            </a:r>
            <a:r>
              <a:rPr lang="en-GB" sz="2000" i="1" dirty="0"/>
              <a:t> …</a:t>
            </a:r>
            <a:r>
              <a:rPr lang="en-GB" sz="2000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977064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715CE6-F79A-4163-86F1-EF4222A9D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IAEA 2015 - 2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0B77944-511A-4BD6-873E-71C893E4A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041" y="1491976"/>
            <a:ext cx="8525933" cy="4667945"/>
          </a:xfrm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rgbClr val="4AA0B1"/>
                </a:solidFill>
              </a:rPr>
              <a:t>IAEA specific safety guide 2015 -2-</a:t>
            </a:r>
          </a:p>
          <a:p>
            <a:pPr lvl="1"/>
            <a:r>
              <a:rPr lang="en-GB" sz="2000" i="1" dirty="0"/>
              <a:t>„The national authority should ensure </a:t>
            </a:r>
            <a:r>
              <a:rPr lang="en-GB" sz="2000" b="1" i="1" dirty="0"/>
              <a:t>cooperation with the authorities responsible for the regulation of the planning and construction of buildings…”</a:t>
            </a:r>
            <a:r>
              <a:rPr lang="en-GB" sz="2000" i="1" dirty="0"/>
              <a:t>. </a:t>
            </a:r>
          </a:p>
          <a:p>
            <a:pPr lvl="1"/>
            <a:r>
              <a:rPr lang="en-GB" sz="2000" i="1" dirty="0"/>
              <a:t>This includes those authorities responsible for addressing </a:t>
            </a:r>
            <a:r>
              <a:rPr lang="en-GB" sz="2000" b="1" i="1" dirty="0"/>
              <a:t>other aspects of indoor air quality and energy efficiency. Site inspection forms an important part of building regulation</a:t>
            </a:r>
            <a:r>
              <a:rPr lang="en-GB" sz="2000" i="1" dirty="0"/>
              <a:t>. </a:t>
            </a:r>
          </a:p>
          <a:p>
            <a:pPr lvl="1"/>
            <a:r>
              <a:rPr lang="en-GB" sz="2000" b="1" i="1" dirty="0"/>
              <a:t>Communication with and training </a:t>
            </a:r>
            <a:r>
              <a:rPr lang="en-GB" sz="2000" i="1" dirty="0"/>
              <a:t>of both building inspectors and professionals in the construction industry“</a:t>
            </a:r>
          </a:p>
          <a:p>
            <a:pPr lvl="1"/>
            <a:r>
              <a:rPr lang="en-GB" sz="2000" i="1" dirty="0"/>
              <a:t>“…the national authority should develop </a:t>
            </a:r>
            <a:r>
              <a:rPr lang="en-GB" sz="2000" b="1" i="1" dirty="0"/>
              <a:t>strategies to inform the public </a:t>
            </a:r>
            <a:r>
              <a:rPr lang="en-GB" sz="2000" i="1" dirty="0"/>
              <a:t>about the risks due to radon and about preventive measures and corrective actions. …also </a:t>
            </a:r>
            <a:r>
              <a:rPr lang="en-GB" sz="2000" b="1" i="1" dirty="0"/>
              <a:t>target bodies and professional groups concerned with housing and with public health</a:t>
            </a:r>
            <a:r>
              <a:rPr lang="en-GB" sz="2000" i="1" dirty="0"/>
              <a:t>, such as builders, architects and regional and local government authorities and the medical profession”</a:t>
            </a:r>
          </a:p>
        </p:txBody>
      </p:sp>
    </p:spTree>
    <p:extLst>
      <p:ext uri="{BB962C8B-B14F-4D97-AF65-F5344CB8AC3E}">
        <p14:creationId xmlns:p14="http://schemas.microsoft.com/office/powerpoint/2010/main" val="303315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715CE6-F79A-4163-86F1-EF4222A9D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EU BSS 2013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0B77944-511A-4BD6-873E-71C893E4A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041" y="1474559"/>
            <a:ext cx="8525933" cy="5016758"/>
          </a:xfrm>
        </p:spPr>
        <p:txBody>
          <a:bodyPr>
            <a:spAutoFit/>
          </a:bodyPr>
          <a:lstStyle/>
          <a:p>
            <a:r>
              <a:rPr lang="en-GB" sz="2000" b="1" dirty="0">
                <a:solidFill>
                  <a:srgbClr val="4AA0B1"/>
                </a:solidFill>
              </a:rPr>
              <a:t>Article 74 Indoor exposure to radon</a:t>
            </a:r>
            <a:r>
              <a:rPr lang="en-GB" sz="2000" dirty="0"/>
              <a:t>, “</a:t>
            </a:r>
            <a:r>
              <a:rPr lang="en-GB" sz="2000" i="1" dirty="0"/>
              <a:t>3. Member States shall ensure that </a:t>
            </a:r>
            <a:r>
              <a:rPr lang="en-GB" sz="2000" b="1" i="1" dirty="0"/>
              <a:t>local and national information is made available </a:t>
            </a:r>
            <a:r>
              <a:rPr lang="en-GB" sz="2000" i="1" dirty="0"/>
              <a:t>on indoor radon exposure and the associated health risks, on the importance of performing radon measurements and on the technical means available for reducing existing radon concentrations”</a:t>
            </a:r>
            <a:r>
              <a:rPr lang="en-GB" sz="2000" dirty="0"/>
              <a:t>. </a:t>
            </a:r>
          </a:p>
          <a:p>
            <a:r>
              <a:rPr lang="en-GB" sz="2000" dirty="0"/>
              <a:t> </a:t>
            </a:r>
          </a:p>
          <a:p>
            <a:r>
              <a:rPr lang="en-GB" sz="2000" b="1" dirty="0">
                <a:solidFill>
                  <a:srgbClr val="4AA0B1"/>
                </a:solidFill>
              </a:rPr>
              <a:t>ANNEX XVIII / </a:t>
            </a:r>
            <a:r>
              <a:rPr lang="en-GB" sz="2000" b="1" dirty="0"/>
              <a:t>(10) </a:t>
            </a:r>
            <a:r>
              <a:rPr lang="en-GB" sz="2000" b="1" i="1" dirty="0"/>
              <a:t>“Strategy for communication </a:t>
            </a:r>
            <a:r>
              <a:rPr lang="en-GB" sz="2000" i="1" dirty="0"/>
              <a:t>to increase public awareness and inform local decision makers, employers and employees of the risks of radon, including in relation to smoking”</a:t>
            </a:r>
            <a:r>
              <a:rPr lang="en-GB" sz="2000" dirty="0"/>
              <a:t>. </a:t>
            </a:r>
            <a:endParaRPr lang="en-US" sz="2000" dirty="0"/>
          </a:p>
          <a:p>
            <a:r>
              <a:rPr lang="en-GB" sz="2000" b="1" dirty="0">
                <a:solidFill>
                  <a:srgbClr val="4AA0B1"/>
                </a:solidFill>
              </a:rPr>
              <a:t>Article 102 Implementation of strategies: </a:t>
            </a:r>
            <a:r>
              <a:rPr lang="en-GB" sz="2000" dirty="0"/>
              <a:t>“</a:t>
            </a:r>
            <a:r>
              <a:rPr lang="en-GB" sz="2000" i="1" dirty="0"/>
              <a:t>Member States shall … ensure </a:t>
            </a:r>
            <a:r>
              <a:rPr lang="en-GB" sz="2000" b="1" i="1" dirty="0"/>
              <a:t>appropriate coordination </a:t>
            </a:r>
            <a:r>
              <a:rPr lang="en-GB" sz="2000" i="1" dirty="0"/>
              <a:t>between </a:t>
            </a:r>
            <a:r>
              <a:rPr lang="en-GB" sz="2000" b="1" i="1" dirty="0"/>
              <a:t>relevant parties involved in the implementation of remedial and protective measures</a:t>
            </a:r>
            <a:r>
              <a:rPr lang="en-GB" sz="2000" i="1" dirty="0"/>
              <a:t>. Member States shall provide as appropriate for the </a:t>
            </a:r>
            <a:r>
              <a:rPr lang="en-GB" sz="2000" b="1" i="1" dirty="0"/>
              <a:t>involvement of stakeholders </a:t>
            </a:r>
            <a:r>
              <a:rPr lang="en-GB" sz="2000" i="1" dirty="0"/>
              <a:t>in decisions regarding the development and implementation of strategies for managing exposure situations”.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99796" y="3097763"/>
            <a:ext cx="8173616" cy="400110"/>
          </a:xfrm>
          <a:prstGeom prst="rect">
            <a:avLst/>
          </a:prstGeom>
          <a:noFill/>
          <a:ln w="25400">
            <a:solidFill>
              <a:srgbClr val="4AA0B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prstClr val="black"/>
                </a:solidFill>
                <a:latin typeface="Calibri" panose="020F0502020204030204"/>
              </a:rPr>
              <a:t>No target groups or potential recipients of that information are mentioned.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714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83834"/>
            <a:ext cx="8525933" cy="4493129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4AA0B1"/>
                </a:solidFill>
              </a:rPr>
              <a:t>Interviews with:</a:t>
            </a:r>
            <a:r>
              <a:rPr lang="en-GB" sz="2400" dirty="0"/>
              <a:t> 3 representatives of international organizations (ERA, ICRP, IAEA); 1 representative of a national organization</a:t>
            </a:r>
          </a:p>
          <a:p>
            <a:r>
              <a:rPr lang="en-GB" sz="2400" dirty="0">
                <a:sym typeface="Wingdings" panose="05000000000000000000" pitchFamily="2" charset="2"/>
              </a:rPr>
              <a:t> </a:t>
            </a:r>
            <a:r>
              <a:rPr lang="en-GB" sz="2400" dirty="0"/>
              <a:t>stakeholder engagement in the field of indoor radon mostly builds upon an instrumental rationale; engaging stakeholders is primarily </a:t>
            </a:r>
            <a:r>
              <a:rPr lang="en-GB" sz="2400" b="1" dirty="0">
                <a:solidFill>
                  <a:srgbClr val="4AA0B1"/>
                </a:solidFill>
              </a:rPr>
              <a:t>a tool </a:t>
            </a:r>
            <a:r>
              <a:rPr lang="en-GB" sz="2400" dirty="0"/>
              <a:t>for radon measurements and mitigation strategies, and thus for tackling the issue of radon exposure.</a:t>
            </a:r>
          </a:p>
          <a:p>
            <a:r>
              <a:rPr lang="en-GB" sz="2400" dirty="0">
                <a:sym typeface="Wingdings" panose="05000000000000000000" pitchFamily="2" charset="2"/>
              </a:rPr>
              <a:t> </a:t>
            </a:r>
            <a:r>
              <a:rPr lang="en-GB" sz="2400" dirty="0"/>
              <a:t>two main forms of stakeholder engagement: </a:t>
            </a:r>
          </a:p>
          <a:p>
            <a:pPr lvl="1"/>
            <a:r>
              <a:rPr lang="en-GB" sz="2000" b="1" dirty="0"/>
              <a:t>awareness raising / information provision </a:t>
            </a:r>
            <a:r>
              <a:rPr lang="en-GB" sz="2000" dirty="0"/>
              <a:t>on the issue of radon (a perceived prerequisite to taking action), </a:t>
            </a:r>
          </a:p>
          <a:p>
            <a:pPr lvl="1"/>
            <a:r>
              <a:rPr lang="en-GB" sz="2000" b="1" dirty="0"/>
              <a:t>co-developing and implementing new regulations </a:t>
            </a:r>
            <a:r>
              <a:rPr lang="en-GB" sz="2000" b="1" dirty="0">
                <a:sym typeface="Wingdings" panose="05000000000000000000" pitchFamily="2" charset="2"/>
              </a:rPr>
              <a:t> </a:t>
            </a:r>
            <a:r>
              <a:rPr lang="en-GB" sz="2000" dirty="0"/>
              <a:t>higher level of participation, as this comprises discussion and decision-making, involving mostly institutional actors</a:t>
            </a:r>
            <a:endParaRPr lang="en-US" sz="20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781425" y="524609"/>
            <a:ext cx="5125507" cy="740312"/>
          </a:xfrm>
        </p:spPr>
        <p:txBody>
          <a:bodyPr>
            <a:normAutofit/>
          </a:bodyPr>
          <a:lstStyle/>
          <a:p>
            <a:r>
              <a:rPr lang="en-US" dirty="0"/>
              <a:t>Complementary: Interviews </a:t>
            </a:r>
          </a:p>
        </p:txBody>
      </p:sp>
    </p:spTree>
    <p:extLst>
      <p:ext uri="{BB962C8B-B14F-4D97-AF65-F5344CB8AC3E}">
        <p14:creationId xmlns:p14="http://schemas.microsoft.com/office/powerpoint/2010/main" val="268362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715CE6-F79A-4163-86F1-EF4222A9D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</a:t>
            </a:r>
            <a:br>
              <a:rPr lang="en-US" dirty="0"/>
            </a:br>
            <a:r>
              <a:rPr lang="en-US" dirty="0"/>
              <a:t>international prescriptions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0B77944-511A-4BD6-873E-71C893E4A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>
                <a:solidFill>
                  <a:srgbClr val="4AA0B1"/>
                </a:solidFill>
              </a:rPr>
              <a:t>Level of Stakeholder engagement</a:t>
            </a:r>
            <a:r>
              <a:rPr lang="en-GB" sz="2400" dirty="0"/>
              <a:t>: </a:t>
            </a:r>
          </a:p>
          <a:p>
            <a:pPr lvl="1"/>
            <a:r>
              <a:rPr lang="en-GB" dirty="0"/>
              <a:t>mostly information. </a:t>
            </a:r>
          </a:p>
          <a:p>
            <a:endParaRPr lang="en-GB" sz="2400" b="1" dirty="0"/>
          </a:p>
          <a:p>
            <a:r>
              <a:rPr lang="en-GB" sz="2400" b="1" dirty="0">
                <a:solidFill>
                  <a:srgbClr val="4AA0B1"/>
                </a:solidFill>
              </a:rPr>
              <a:t>But, stakeholder involvement </a:t>
            </a:r>
            <a:r>
              <a:rPr lang="en-GB" sz="2400" dirty="0"/>
              <a:t>of special importance in WHO Handbook (2009!) and ICRP 126.</a:t>
            </a:r>
          </a:p>
          <a:p>
            <a:endParaRPr lang="en-GB" sz="2400" b="1" dirty="0">
              <a:solidFill>
                <a:srgbClr val="4AA0B1"/>
              </a:solidFill>
            </a:endParaRPr>
          </a:p>
          <a:p>
            <a:r>
              <a:rPr lang="en-GB" sz="2400" b="1" dirty="0">
                <a:solidFill>
                  <a:srgbClr val="4AA0B1"/>
                </a:solidFill>
              </a:rPr>
              <a:t>Instrumental motivations</a:t>
            </a:r>
          </a:p>
          <a:p>
            <a:pPr lvl="1"/>
            <a:r>
              <a:rPr lang="en-GB" dirty="0"/>
              <a:t>public awareness should be raised by information. </a:t>
            </a:r>
          </a:p>
          <a:p>
            <a:endParaRPr lang="en-GB" sz="2400" b="1" dirty="0">
              <a:solidFill>
                <a:srgbClr val="4AA0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49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715CE6-F79A-4163-86F1-EF4222A9D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National documents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0B77944-511A-4BD6-873E-71C893E4A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1" y="1567717"/>
            <a:ext cx="8525933" cy="4487850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>
                <a:solidFill>
                  <a:srgbClr val="4AA0B1"/>
                </a:solidFill>
              </a:rPr>
              <a:t>Slovenia</a:t>
            </a:r>
          </a:p>
          <a:p>
            <a:pPr lvl="1"/>
            <a:r>
              <a:rPr lang="en-GB" dirty="0"/>
              <a:t>Ionising radiation protection and nuclear safety act (ZVISJV-1), Off. Gaz. 76/2017 – Atomic Act.</a:t>
            </a:r>
            <a:endParaRPr lang="sk-SK" dirty="0"/>
          </a:p>
          <a:p>
            <a:pPr lvl="1"/>
            <a:r>
              <a:rPr lang="sk-SK" dirty="0"/>
              <a:t>National </a:t>
            </a:r>
            <a:r>
              <a:rPr lang="sk-SK" dirty="0" err="1"/>
              <a:t>radon</a:t>
            </a:r>
            <a:r>
              <a:rPr lang="sk-SK" dirty="0"/>
              <a:t> </a:t>
            </a:r>
            <a:r>
              <a:rPr lang="sk-SK" dirty="0" err="1"/>
              <a:t>action</a:t>
            </a:r>
            <a:r>
              <a:rPr lang="sk-SK" dirty="0"/>
              <a:t> </a:t>
            </a:r>
            <a:r>
              <a:rPr lang="sk-SK" dirty="0" err="1"/>
              <a:t>plan</a:t>
            </a:r>
            <a:r>
              <a:rPr lang="sk-SK" dirty="0"/>
              <a:t> </a:t>
            </a:r>
            <a:r>
              <a:rPr lang="sk-SK" dirty="0" err="1"/>
              <a:t>adopted</a:t>
            </a:r>
            <a:r>
              <a:rPr lang="sk-SK" dirty="0"/>
              <a:t> in 2018</a:t>
            </a:r>
            <a:endParaRPr lang="en-GB" dirty="0"/>
          </a:p>
          <a:p>
            <a:r>
              <a:rPr lang="en-GB" b="1" dirty="0">
                <a:solidFill>
                  <a:srgbClr val="4AA0B1"/>
                </a:solidFill>
              </a:rPr>
              <a:t>Germany</a:t>
            </a:r>
          </a:p>
          <a:p>
            <a:pPr lvl="1"/>
            <a:r>
              <a:rPr lang="en-GB" dirty="0"/>
              <a:t>Radiation Protection Act, adopted on 12 May 2017</a:t>
            </a:r>
          </a:p>
          <a:p>
            <a:pPr lvl="1"/>
            <a:r>
              <a:rPr lang="en-GB" dirty="0"/>
              <a:t>National radon action plan 2019</a:t>
            </a:r>
          </a:p>
          <a:p>
            <a:r>
              <a:rPr lang="en-GB" b="1" dirty="0">
                <a:solidFill>
                  <a:srgbClr val="4AA0B1"/>
                </a:solidFill>
              </a:rPr>
              <a:t>Belgium</a:t>
            </a:r>
            <a:r>
              <a:rPr lang="en-GB" dirty="0"/>
              <a:t>: </a:t>
            </a:r>
          </a:p>
          <a:p>
            <a:pPr lvl="1"/>
            <a:r>
              <a:rPr lang="en-US" dirty="0"/>
              <a:t>Belgian national radon action plan, 2017-03-29-BDE-7-4-1-EN; date: 2017-03-29”</a:t>
            </a:r>
            <a:endParaRPr lang="de-DE" dirty="0"/>
          </a:p>
          <a:p>
            <a:pPr lvl="1"/>
            <a:r>
              <a:rPr lang="en-US" dirty="0"/>
              <a:t>“RADON: Plan de communication; CFA/1 mars 2012” and presentation “Approach and evaluation of the radon communication plan in Belgium”</a:t>
            </a:r>
            <a:endParaRPr lang="de-DE" dirty="0"/>
          </a:p>
          <a:p>
            <a:pPr lvl="1"/>
            <a:r>
              <a:rPr lang="en-US" dirty="0"/>
              <a:t>Publicly available materials from FANC-AFCN (Federal Agency for Nuclear Control from Belgium): presentations at conferences, scientific articles, dedicated radon internet pages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65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715CE6-F79A-4163-86F1-EF4222A9D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findings </a:t>
            </a:r>
            <a:br>
              <a:rPr lang="en-US" dirty="0"/>
            </a:br>
            <a:r>
              <a:rPr lang="en-US" dirty="0"/>
              <a:t>national documents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0B77944-511A-4BD6-873E-71C893E4A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041" y="1474559"/>
            <a:ext cx="8525933" cy="5047536"/>
          </a:xfrm>
        </p:spPr>
        <p:txBody>
          <a:bodyPr>
            <a:spAutoFit/>
          </a:bodyPr>
          <a:lstStyle/>
          <a:p>
            <a:r>
              <a:rPr lang="en-GB" sz="2400" dirty="0"/>
              <a:t>Stakeholder engagement is not an issue (Germany, Slovenia), no definition of stakeholder; however, </a:t>
            </a:r>
            <a:r>
              <a:rPr lang="en-GB" sz="2400" b="1" dirty="0">
                <a:solidFill>
                  <a:srgbClr val="4AA0B1"/>
                </a:solidFill>
              </a:rPr>
              <a:t>relevant groups </a:t>
            </a:r>
            <a:r>
              <a:rPr lang="en-GB" sz="2400" dirty="0"/>
              <a:t>that are part of the mitigation processes are mentioned (Belgium)</a:t>
            </a:r>
          </a:p>
          <a:p>
            <a:r>
              <a:rPr lang="en-GB" sz="2400" b="1" dirty="0">
                <a:solidFill>
                  <a:srgbClr val="4AA0B1"/>
                </a:solidFill>
              </a:rPr>
              <a:t>Germany: </a:t>
            </a:r>
          </a:p>
          <a:p>
            <a:pPr lvl="1"/>
            <a:r>
              <a:rPr lang="en-GB" sz="2000" dirty="0"/>
              <a:t>National radon action plan : radon information is a relevant part; </a:t>
            </a:r>
          </a:p>
          <a:p>
            <a:pPr lvl="1"/>
            <a:r>
              <a:rPr lang="en-GB" sz="2000" dirty="0"/>
              <a:t>Important activities on the subnational level (</a:t>
            </a:r>
            <a:r>
              <a:rPr lang="en-GB" sz="2000" dirty="0" err="1"/>
              <a:t>Länder</a:t>
            </a:r>
            <a:r>
              <a:rPr lang="en-GB" sz="2000" dirty="0"/>
              <a:t>)</a:t>
            </a:r>
          </a:p>
          <a:p>
            <a:r>
              <a:rPr lang="en-GB" sz="2400" dirty="0"/>
              <a:t>Slovenia</a:t>
            </a:r>
            <a:r>
              <a:rPr lang="en-GB" dirty="0"/>
              <a:t>: </a:t>
            </a:r>
            <a:r>
              <a:rPr lang="sk-SK" sz="2000" dirty="0" err="1"/>
              <a:t>information</a:t>
            </a:r>
            <a:r>
              <a:rPr lang="sk-SK" sz="2000" dirty="0"/>
              <a:t> and </a:t>
            </a:r>
            <a:r>
              <a:rPr lang="sk-SK" sz="2000" dirty="0" err="1"/>
              <a:t>engagement</a:t>
            </a:r>
            <a:r>
              <a:rPr lang="sk-SK" sz="2000" dirty="0"/>
              <a:t> part of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en-GB" sz="2000" dirty="0"/>
              <a:t>radon </a:t>
            </a:r>
            <a:r>
              <a:rPr lang="en-GB" sz="2000"/>
              <a:t>action plan</a:t>
            </a:r>
            <a:endParaRPr lang="en-GB" sz="2000" dirty="0"/>
          </a:p>
          <a:p>
            <a:r>
              <a:rPr lang="en-GB" sz="2400" b="1" dirty="0">
                <a:solidFill>
                  <a:srgbClr val="4AA0B1"/>
                </a:solidFill>
              </a:rPr>
              <a:t>Communication, information </a:t>
            </a:r>
            <a:r>
              <a:rPr lang="en-GB" sz="2400" dirty="0"/>
              <a:t>of high importance in </a:t>
            </a:r>
            <a:r>
              <a:rPr lang="en-GB" sz="2400" b="1" dirty="0">
                <a:solidFill>
                  <a:srgbClr val="4AA0B1"/>
                </a:solidFill>
              </a:rPr>
              <a:t>Belgium</a:t>
            </a:r>
            <a:r>
              <a:rPr lang="en-GB" sz="2400" dirty="0"/>
              <a:t>, as well as awareness campaigns. Objective: </a:t>
            </a:r>
          </a:p>
          <a:p>
            <a:pPr lvl="1"/>
            <a:r>
              <a:rPr lang="en-GB" sz="2000" dirty="0"/>
              <a:t>to increase the public </a:t>
            </a:r>
            <a:r>
              <a:rPr lang="en-GB" sz="2000" b="1" dirty="0"/>
              <a:t>awareness</a:t>
            </a:r>
            <a:r>
              <a:rPr lang="en-GB" sz="2000" dirty="0"/>
              <a:t>; to </a:t>
            </a:r>
            <a:r>
              <a:rPr lang="en-GB" sz="2000" b="1" dirty="0"/>
              <a:t>convince</a:t>
            </a:r>
            <a:r>
              <a:rPr lang="en-GB" sz="2000" dirty="0"/>
              <a:t> the stakeholders of the benefit of taking action; to inform the stakeholders; increase the </a:t>
            </a:r>
            <a:r>
              <a:rPr lang="en-GB" sz="2000" b="1" dirty="0"/>
              <a:t>knowledge</a:t>
            </a:r>
            <a:r>
              <a:rPr lang="en-GB" sz="2000" dirty="0"/>
              <a:t>; </a:t>
            </a:r>
            <a:r>
              <a:rPr lang="en-GB" sz="2000" b="1" dirty="0"/>
              <a:t>guide</a:t>
            </a:r>
            <a:r>
              <a:rPr lang="en-GB" sz="2000" dirty="0"/>
              <a:t> the stakeholders to the right information; bring about </a:t>
            </a:r>
            <a:r>
              <a:rPr lang="en-GB" sz="2000" b="1" dirty="0"/>
              <a:t>changes in the behaviour </a:t>
            </a:r>
            <a:r>
              <a:rPr lang="en-GB" sz="2000" dirty="0"/>
              <a:t>of the stakeholders. </a:t>
            </a:r>
          </a:p>
        </p:txBody>
      </p:sp>
    </p:spTree>
    <p:extLst>
      <p:ext uri="{BB962C8B-B14F-4D97-AF65-F5344CB8AC3E}">
        <p14:creationId xmlns:p14="http://schemas.microsoft.com/office/powerpoint/2010/main" val="121150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/>
              <a:t>ERPW, </a:t>
            </a:r>
            <a:r>
              <a:rPr lang="en-GB" dirty="0" err="1"/>
              <a:t>Rovinj</a:t>
            </a:r>
            <a:r>
              <a:rPr lang="en-GB" dirty="0"/>
              <a:t>: Round Table on Stakeholder engagement 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83834"/>
            <a:ext cx="8525933" cy="4493129"/>
          </a:xfrm>
        </p:spPr>
        <p:txBody>
          <a:bodyPr/>
          <a:lstStyle/>
          <a:p>
            <a:r>
              <a:rPr lang="en-US" sz="2400" dirty="0" err="1"/>
              <a:t>Abelshausen</a:t>
            </a:r>
            <a:r>
              <a:rPr lang="en-US" sz="2400" dirty="0"/>
              <a:t>, B., et al., Round table on stakeholder engagement in relation to radon exposures, in 3rd European Radiation Protection Week October 2nd, 2018. 2018, H2020 CONCERT-ENGAGE: Brussels.</a:t>
            </a:r>
          </a:p>
          <a:p>
            <a:endParaRPr lang="nl-BE" sz="1800" dirty="0"/>
          </a:p>
        </p:txBody>
      </p:sp>
    </p:spTree>
    <p:extLst>
      <p:ext uri="{BB962C8B-B14F-4D97-AF65-F5344CB8AC3E}">
        <p14:creationId xmlns:p14="http://schemas.microsoft.com/office/powerpoint/2010/main" val="3198707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" y="212651"/>
            <a:ext cx="9121688" cy="644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74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/>
              <a:t>WP2, Stakeholder Engagement in Practice: 4 Case studies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83834"/>
            <a:ext cx="8525933" cy="4493129"/>
          </a:xfrm>
        </p:spPr>
        <p:txBody>
          <a:bodyPr/>
          <a:lstStyle/>
          <a:p>
            <a:r>
              <a:rPr lang="en-US" sz="2400" dirty="0"/>
              <a:t>“Stakeholder engagement in case of the national radon program” </a:t>
            </a:r>
            <a:r>
              <a:rPr lang="en-US" sz="2400" dirty="0">
                <a:solidFill>
                  <a:srgbClr val="4AA0B1"/>
                </a:solidFill>
              </a:rPr>
              <a:t>(Slovenia)</a:t>
            </a:r>
          </a:p>
          <a:p>
            <a:endParaRPr lang="en-US" sz="2400" dirty="0"/>
          </a:p>
          <a:p>
            <a:r>
              <a:rPr lang="en-US" sz="2400" dirty="0"/>
              <a:t>“Communication and Management of intervention in case of high radon exposure level” </a:t>
            </a:r>
            <a:r>
              <a:rPr lang="en-US" sz="2400" dirty="0">
                <a:solidFill>
                  <a:srgbClr val="4AA0B1"/>
                </a:solidFill>
              </a:rPr>
              <a:t>(Wallonia – Belgium)</a:t>
            </a:r>
          </a:p>
          <a:p>
            <a:endParaRPr lang="en-US" sz="2400" dirty="0"/>
          </a:p>
          <a:p>
            <a:r>
              <a:rPr lang="en-US" sz="2400" dirty="0"/>
              <a:t>“Stakeholders in radon risk and prevention in </a:t>
            </a:r>
            <a:r>
              <a:rPr lang="en-US" sz="2400" dirty="0">
                <a:solidFill>
                  <a:srgbClr val="4AA0B1"/>
                </a:solidFill>
              </a:rPr>
              <a:t>Italy</a:t>
            </a:r>
            <a:r>
              <a:rPr lang="en-US" sz="2400" dirty="0"/>
              <a:t>”</a:t>
            </a:r>
          </a:p>
          <a:p>
            <a:endParaRPr lang="en-US" sz="2400" dirty="0"/>
          </a:p>
          <a:p>
            <a:r>
              <a:rPr lang="en-US" sz="2400" dirty="0"/>
              <a:t>“Evaluating radon websites from a stakeholder engagement perspective”</a:t>
            </a:r>
          </a:p>
          <a:p>
            <a:endParaRPr lang="nl-BE" sz="1800" dirty="0"/>
          </a:p>
        </p:txBody>
      </p:sp>
    </p:spTree>
    <p:extLst>
      <p:ext uri="{BB962C8B-B14F-4D97-AF65-F5344CB8AC3E}">
        <p14:creationId xmlns:p14="http://schemas.microsoft.com/office/powerpoint/2010/main" val="3482912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/>
              <a:t>Case study Slovenia: </a:t>
            </a:r>
            <a:r>
              <a:rPr lang="en-US" dirty="0"/>
              <a:t>Stakeholder engagement in case of the national radon program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83834"/>
            <a:ext cx="8525933" cy="4493129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rgbClr val="4AA0B1"/>
                </a:solidFill>
              </a:rPr>
              <a:t>What</a:t>
            </a:r>
            <a:r>
              <a:rPr lang="en-GB" sz="2600" dirty="0"/>
              <a:t>: </a:t>
            </a:r>
            <a:r>
              <a:rPr lang="en-GB" sz="1900" dirty="0"/>
              <a:t>to analyse the </a:t>
            </a:r>
            <a:r>
              <a:rPr lang="en-GB" sz="1900" dirty="0">
                <a:ea typeface="ＭＳ Ｐゴシック" charset="-128"/>
              </a:rPr>
              <a:t>practices of stakeholder engagement related to requirements from the national decree.</a:t>
            </a:r>
            <a:endParaRPr lang="en-GB" sz="1900" dirty="0"/>
          </a:p>
          <a:p>
            <a:r>
              <a:rPr lang="en-GB" sz="2400" b="1" dirty="0">
                <a:solidFill>
                  <a:srgbClr val="4AA0B1"/>
                </a:solidFill>
              </a:rPr>
              <a:t>How: </a:t>
            </a:r>
          </a:p>
          <a:p>
            <a:pPr lvl="1"/>
            <a:r>
              <a:rPr lang="en-GB" sz="1900" dirty="0"/>
              <a:t>Analysis of legal framework, </a:t>
            </a:r>
          </a:p>
          <a:p>
            <a:pPr lvl="1"/>
            <a:r>
              <a:rPr lang="en-GB" sz="1900" dirty="0"/>
              <a:t>Document and website analysis</a:t>
            </a:r>
          </a:p>
          <a:p>
            <a:pPr lvl="1"/>
            <a:r>
              <a:rPr lang="en-GB" sz="1900" dirty="0"/>
              <a:t>Interviews with responsible staff (“how were information interpreted?) </a:t>
            </a:r>
          </a:p>
          <a:p>
            <a:r>
              <a:rPr lang="en-GB" sz="2400" b="1" dirty="0">
                <a:solidFill>
                  <a:srgbClr val="4AA0B1"/>
                </a:solidFill>
              </a:rPr>
              <a:t>Findings</a:t>
            </a:r>
          </a:p>
          <a:p>
            <a:pPr lvl="1"/>
            <a:r>
              <a:rPr lang="en-GB" sz="1900" dirty="0">
                <a:ea typeface="ＭＳ Ｐゴシック" charset="-128"/>
              </a:rPr>
              <a:t>The responsible authorities are </a:t>
            </a:r>
            <a:r>
              <a:rPr lang="en-GB" sz="1900" b="1" dirty="0">
                <a:ea typeface="ＭＳ Ｐゴシック" charset="-128"/>
              </a:rPr>
              <a:t>lacking the resources</a:t>
            </a:r>
            <a:r>
              <a:rPr lang="en-GB" sz="1900" dirty="0">
                <a:ea typeface="ＭＳ Ｐゴシック" charset="-128"/>
              </a:rPr>
              <a:t>, especially human one to effectively perform control and provide the advices.</a:t>
            </a:r>
          </a:p>
          <a:p>
            <a:pPr lvl="1"/>
            <a:r>
              <a:rPr lang="en-GB" sz="1900" b="1" dirty="0">
                <a:ea typeface="ＭＳ Ｐゴシック" charset="-128"/>
              </a:rPr>
              <a:t>Awareness</a:t>
            </a:r>
            <a:r>
              <a:rPr lang="en-GB" sz="1900" dirty="0">
                <a:ea typeface="ＭＳ Ｐゴシック" charset="-128"/>
              </a:rPr>
              <a:t> of the public, and also small municipalities, about the risk posed by radon: </a:t>
            </a:r>
            <a:r>
              <a:rPr lang="en-GB" sz="1900" b="1" dirty="0">
                <a:ea typeface="ＭＳ Ｐゴシック" charset="-128"/>
              </a:rPr>
              <a:t>relatively low</a:t>
            </a:r>
            <a:r>
              <a:rPr lang="en-GB" sz="1900" dirty="0">
                <a:ea typeface="ＭＳ Ｐゴシック" charset="-128"/>
              </a:rPr>
              <a:t>; advices from the authorities are not followed; interest in radon measurements is high especially in </a:t>
            </a:r>
            <a:r>
              <a:rPr lang="en-GB" sz="1900" b="1" dirty="0">
                <a:ea typeface="ＭＳ Ｐゴシック" charset="-128"/>
              </a:rPr>
              <a:t>public buildings</a:t>
            </a:r>
            <a:r>
              <a:rPr lang="en-GB" sz="1900" dirty="0">
                <a:ea typeface="ＭＳ Ｐゴシック" charset="-128"/>
              </a:rPr>
              <a:t>.</a:t>
            </a:r>
          </a:p>
          <a:p>
            <a:pPr lvl="1"/>
            <a:r>
              <a:rPr lang="en-GB" sz="1900" dirty="0">
                <a:ea typeface="ＭＳ Ｐゴシック" charset="-128"/>
              </a:rPr>
              <a:t>Radon topic: responsibility of several ministries, but </a:t>
            </a:r>
            <a:r>
              <a:rPr lang="en-GB" sz="1900" b="1" dirty="0">
                <a:ea typeface="ＭＳ Ｐゴシック" charset="-128"/>
              </a:rPr>
              <a:t>no coordinated </a:t>
            </a:r>
            <a:r>
              <a:rPr lang="en-GB" sz="1900" dirty="0">
                <a:ea typeface="ＭＳ Ｐゴシック" charset="-128"/>
              </a:rPr>
              <a:t>approach. </a:t>
            </a: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86025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GB" sz="2400" dirty="0"/>
              <a:t>Case study </a:t>
            </a:r>
            <a:r>
              <a:rPr lang="en-US" sz="2400" dirty="0"/>
              <a:t>Wallonia – Belgium</a:t>
            </a:r>
            <a:r>
              <a:rPr lang="en-GB" sz="2400" dirty="0"/>
              <a:t>: </a:t>
            </a:r>
            <a:r>
              <a:rPr lang="en-US" sz="2400" dirty="0"/>
              <a:t>Communication and Management of intervention in case of high radon exposure level</a:t>
            </a:r>
            <a:endParaRPr lang="nl-B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683834"/>
            <a:ext cx="8525933" cy="5016758"/>
          </a:xfrm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rgbClr val="4AA0B1"/>
                </a:solidFill>
              </a:rPr>
              <a:t>What</a:t>
            </a:r>
            <a:r>
              <a:rPr lang="en-GB" sz="2400" dirty="0"/>
              <a:t>: </a:t>
            </a:r>
          </a:p>
          <a:p>
            <a:pPr lvl="1"/>
            <a:r>
              <a:rPr lang="en-GB" sz="2000" dirty="0"/>
              <a:t>To </a:t>
            </a:r>
            <a:r>
              <a:rPr lang="en-GB" sz="2000" b="1" dirty="0"/>
              <a:t>highlight the dynamics </a:t>
            </a:r>
            <a:r>
              <a:rPr lang="en-GB" sz="2000" dirty="0"/>
              <a:t>of local actors when a sensitive public infrastructure, a primary public school, is exposed to radon. </a:t>
            </a:r>
          </a:p>
          <a:p>
            <a:pPr lvl="1"/>
            <a:r>
              <a:rPr lang="en-GB" sz="2000" dirty="0"/>
              <a:t>To analyse the </a:t>
            </a:r>
            <a:r>
              <a:rPr lang="en-GB" sz="2000" b="1" dirty="0"/>
              <a:t>interactions and communication patterns </a:t>
            </a:r>
            <a:r>
              <a:rPr lang="en-GB" sz="2000" dirty="0"/>
              <a:t>between professional experts and with the local authority and local inhabitants. </a:t>
            </a:r>
          </a:p>
          <a:p>
            <a:r>
              <a:rPr lang="en-GB" sz="2400" b="1" dirty="0">
                <a:solidFill>
                  <a:srgbClr val="4AA0B1"/>
                </a:solidFill>
              </a:rPr>
              <a:t>How</a:t>
            </a:r>
            <a:r>
              <a:rPr lang="en-GB" sz="2400" dirty="0"/>
              <a:t>: </a:t>
            </a:r>
          </a:p>
          <a:p>
            <a:pPr lvl="1"/>
            <a:r>
              <a:rPr lang="en-GB" sz="2000" dirty="0"/>
              <a:t>Analysis of an </a:t>
            </a:r>
            <a:r>
              <a:rPr lang="en-GB" sz="2000" b="1" dirty="0"/>
              <a:t>local event of radon exposure in a primary school</a:t>
            </a:r>
            <a:r>
              <a:rPr lang="en-GB" sz="2000" dirty="0"/>
              <a:t>; interviews, document analysis</a:t>
            </a:r>
          </a:p>
          <a:p>
            <a:r>
              <a:rPr lang="en-GB" sz="2400" b="1" dirty="0">
                <a:solidFill>
                  <a:srgbClr val="4AA0B1"/>
                </a:solidFill>
              </a:rPr>
              <a:t>Findings</a:t>
            </a:r>
            <a:r>
              <a:rPr lang="en-GB" sz="2400" dirty="0"/>
              <a:t>: plurality of </a:t>
            </a:r>
            <a:r>
              <a:rPr lang="en-GB" sz="2400" dirty="0" err="1"/>
              <a:t>sensemaking</a:t>
            </a:r>
            <a:endParaRPr lang="en-GB" sz="2400" dirty="0"/>
          </a:p>
          <a:p>
            <a:pPr lvl="1"/>
            <a:r>
              <a:rPr lang="en-GB" sz="2000" dirty="0"/>
              <a:t>Plural Authority Management: </a:t>
            </a:r>
            <a:r>
              <a:rPr lang="en-GB" sz="2000" b="1" dirty="0"/>
              <a:t>power, responsibilities, communication</a:t>
            </a:r>
          </a:p>
          <a:p>
            <a:pPr lvl="1"/>
            <a:r>
              <a:rPr lang="en-GB" sz="2000" b="1" dirty="0"/>
              <a:t>Low level of awareness</a:t>
            </a:r>
            <a:r>
              <a:rPr lang="en-GB" sz="2000" dirty="0"/>
              <a:t>, disparity of knowledge</a:t>
            </a:r>
          </a:p>
          <a:p>
            <a:pPr lvl="1"/>
            <a:r>
              <a:rPr lang="en-GB" sz="2000" dirty="0"/>
              <a:t>Lack of knowledge and engagement in professionals</a:t>
            </a:r>
          </a:p>
          <a:p>
            <a:pPr lvl="1"/>
            <a:r>
              <a:rPr lang="en-US" sz="2000" dirty="0"/>
              <a:t>Pro and cons of mapping risk zones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1301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Case study Italy: </a:t>
            </a:r>
            <a:br>
              <a:rPr lang="en-US" dirty="0"/>
            </a:br>
            <a:r>
              <a:rPr lang="en-US" dirty="0"/>
              <a:t>Stakeholders in radon risk </a:t>
            </a:r>
            <a:br>
              <a:rPr lang="en-US" dirty="0"/>
            </a:br>
            <a:r>
              <a:rPr lang="en-US" dirty="0"/>
              <a:t>and prevention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83834"/>
            <a:ext cx="8525933" cy="449312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4AA0B1"/>
                </a:solidFill>
              </a:rPr>
              <a:t>What: </a:t>
            </a:r>
          </a:p>
          <a:p>
            <a:pPr lvl="1"/>
            <a:r>
              <a:rPr lang="en-US" sz="2000" dirty="0"/>
              <a:t>to analyze which stakeholders are involved in an active way in radon risk information and prevention </a:t>
            </a:r>
          </a:p>
          <a:p>
            <a:pPr lvl="1"/>
            <a:r>
              <a:rPr lang="en-US" sz="2000" dirty="0"/>
              <a:t>Which levels of involvement, exchanges of views and experiences</a:t>
            </a:r>
          </a:p>
          <a:p>
            <a:r>
              <a:rPr lang="en-US" sz="2400" b="1" dirty="0">
                <a:solidFill>
                  <a:srgbClr val="4AA0B1"/>
                </a:solidFill>
              </a:rPr>
              <a:t>How</a:t>
            </a:r>
            <a:r>
              <a:rPr lang="en-US" sz="2400" dirty="0"/>
              <a:t>: </a:t>
            </a:r>
          </a:p>
          <a:p>
            <a:pPr lvl="1"/>
            <a:r>
              <a:rPr lang="en-US" sz="2000" dirty="0"/>
              <a:t>document analysis, interviews </a:t>
            </a:r>
          </a:p>
          <a:p>
            <a:r>
              <a:rPr lang="en-US" sz="2400" b="1" dirty="0">
                <a:solidFill>
                  <a:srgbClr val="4AA0B1"/>
                </a:solidFill>
              </a:rPr>
              <a:t>Findings</a:t>
            </a:r>
            <a:r>
              <a:rPr lang="en-US" sz="2400" dirty="0"/>
              <a:t>: </a:t>
            </a:r>
          </a:p>
          <a:p>
            <a:pPr lvl="1"/>
            <a:r>
              <a:rPr lang="en-US" sz="2000" dirty="0"/>
              <a:t>Importance of </a:t>
            </a:r>
            <a:r>
              <a:rPr lang="en-US" sz="2000" b="1" dirty="0"/>
              <a:t>local institutional partners </a:t>
            </a:r>
            <a:r>
              <a:rPr lang="en-US" sz="2000" dirty="0"/>
              <a:t>in processes of collaboration </a:t>
            </a:r>
          </a:p>
          <a:p>
            <a:pPr lvl="1"/>
            <a:r>
              <a:rPr lang="en-US" sz="2000" dirty="0"/>
              <a:t>Sporadic </a:t>
            </a:r>
            <a:r>
              <a:rPr lang="en-US" sz="2000" b="1" dirty="0"/>
              <a:t>awareness</a:t>
            </a:r>
            <a:r>
              <a:rPr lang="en-US" sz="2000" dirty="0"/>
              <a:t>, unpredictable</a:t>
            </a:r>
          </a:p>
          <a:p>
            <a:pPr lvl="1"/>
            <a:r>
              <a:rPr lang="en-US" sz="2000" dirty="0"/>
              <a:t>Importance of </a:t>
            </a:r>
            <a:r>
              <a:rPr lang="en-US" sz="2000" b="1" dirty="0"/>
              <a:t>E&amp;T</a:t>
            </a:r>
            <a:r>
              <a:rPr lang="en-US" sz="2000" dirty="0"/>
              <a:t> of young people</a:t>
            </a:r>
          </a:p>
          <a:p>
            <a:pPr lvl="1"/>
            <a:r>
              <a:rPr lang="en-US" sz="2000" b="1" dirty="0"/>
              <a:t>Competing health issues limit attention on radon </a:t>
            </a:r>
          </a:p>
          <a:p>
            <a:pPr lvl="2"/>
            <a:endParaRPr lang="nl-BE" sz="1800" dirty="0"/>
          </a:p>
        </p:txBody>
      </p:sp>
    </p:spTree>
    <p:extLst>
      <p:ext uri="{BB962C8B-B14F-4D97-AF65-F5344CB8AC3E}">
        <p14:creationId xmlns:p14="http://schemas.microsoft.com/office/powerpoint/2010/main" val="373999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051" y="524609"/>
            <a:ext cx="5077882" cy="740312"/>
          </a:xfrm>
        </p:spPr>
        <p:txBody>
          <a:bodyPr>
            <a:normAutofit fontScale="90000"/>
          </a:bodyPr>
          <a:lstStyle/>
          <a:p>
            <a:r>
              <a:rPr lang="en-GB" dirty="0"/>
              <a:t>Case study: </a:t>
            </a:r>
            <a:r>
              <a:rPr lang="en-US" dirty="0"/>
              <a:t>Evaluating radon websites from a stakeholder engagement perspective</a:t>
            </a:r>
            <a:r>
              <a:rPr lang="en-GB" dirty="0"/>
              <a:t> 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1760"/>
            <a:ext cx="8525933" cy="4493129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4AA0B1"/>
                </a:solidFill>
              </a:rPr>
              <a:t>What</a:t>
            </a:r>
            <a:r>
              <a:rPr lang="en-US" sz="2400" dirty="0"/>
              <a:t>: </a:t>
            </a:r>
          </a:p>
          <a:p>
            <a:pPr lvl="1"/>
            <a:r>
              <a:rPr lang="en-US" sz="2000" dirty="0"/>
              <a:t>Website evaluation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4AA0B1"/>
                </a:solidFill>
              </a:rPr>
              <a:t>How: </a:t>
            </a:r>
          </a:p>
          <a:p>
            <a:pPr lvl="1"/>
            <a:r>
              <a:rPr lang="en-US" sz="2100" dirty="0"/>
              <a:t>indicators related to:</a:t>
            </a:r>
          </a:p>
          <a:p>
            <a:endParaRPr lang="en-US" sz="2400" b="1" dirty="0">
              <a:solidFill>
                <a:srgbClr val="4AA0B1"/>
              </a:solidFill>
            </a:endParaRPr>
          </a:p>
          <a:p>
            <a:r>
              <a:rPr lang="en-US" sz="2400" b="1" dirty="0">
                <a:solidFill>
                  <a:srgbClr val="4AA0B1"/>
                </a:solidFill>
              </a:rPr>
              <a:t>Findings: </a:t>
            </a:r>
            <a:r>
              <a:rPr lang="en-US" sz="2400" dirty="0"/>
              <a:t>Room for improvement on websites regarding </a:t>
            </a:r>
          </a:p>
          <a:p>
            <a:pPr lvl="1"/>
            <a:r>
              <a:rPr lang="en-US" sz="2000" b="1" dirty="0"/>
              <a:t>consistent information </a:t>
            </a:r>
            <a:r>
              <a:rPr lang="en-US" sz="2000" dirty="0"/>
              <a:t>supported by engaging stories, </a:t>
            </a:r>
          </a:p>
          <a:p>
            <a:pPr lvl="1"/>
            <a:r>
              <a:rPr lang="en-US" sz="2000" dirty="0"/>
              <a:t>provide for </a:t>
            </a:r>
            <a:r>
              <a:rPr lang="en-US" sz="2000" b="1" dirty="0"/>
              <a:t>personalized features, </a:t>
            </a:r>
          </a:p>
          <a:p>
            <a:pPr lvl="1"/>
            <a:r>
              <a:rPr lang="en-US" sz="2000" dirty="0"/>
              <a:t>allow for </a:t>
            </a:r>
            <a:r>
              <a:rPr lang="en-US" sz="2000" b="1" dirty="0"/>
              <a:t>stakeholder feedback and dialogue</a:t>
            </a:r>
            <a:r>
              <a:rPr lang="en-US" sz="2000" dirty="0"/>
              <a:t>, </a:t>
            </a:r>
          </a:p>
          <a:p>
            <a:pPr lvl="1"/>
            <a:r>
              <a:rPr lang="en-US" sz="2000" dirty="0"/>
              <a:t>include the use of social media</a:t>
            </a:r>
          </a:p>
          <a:p>
            <a:pPr lvl="1"/>
            <a:endParaRPr lang="en-US" sz="2000" dirty="0"/>
          </a:p>
          <a:p>
            <a:pPr lvl="2"/>
            <a:endParaRPr lang="nl-BE" sz="1800" dirty="0"/>
          </a:p>
        </p:txBody>
      </p:sp>
      <p:sp>
        <p:nvSpPr>
          <p:cNvPr id="4" name="Textfeld 3"/>
          <p:cNvSpPr txBox="1"/>
          <p:nvPr/>
        </p:nvSpPr>
        <p:spPr>
          <a:xfrm>
            <a:off x="3468643" y="1568983"/>
            <a:ext cx="3084550" cy="338554"/>
          </a:xfrm>
          <a:prstGeom prst="rect">
            <a:avLst/>
          </a:prstGeom>
          <a:solidFill>
            <a:srgbClr val="4AA0B1">
              <a:alpha val="73000"/>
            </a:srgbClr>
          </a:solidFill>
          <a:ln w="22225">
            <a:solidFill>
              <a:srgbClr val="4AA0B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availability of radon information</a:t>
            </a:r>
            <a:endParaRPr lang="de-DE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3617936" y="1913873"/>
            <a:ext cx="2653395" cy="338554"/>
          </a:xfrm>
          <a:prstGeom prst="rect">
            <a:avLst/>
          </a:prstGeom>
          <a:solidFill>
            <a:srgbClr val="4AA0B1">
              <a:alpha val="73000"/>
            </a:srgbClr>
          </a:solidFill>
          <a:ln w="22225">
            <a:solidFill>
              <a:srgbClr val="4AA0B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accessibility</a:t>
            </a:r>
            <a:endParaRPr lang="de-DE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3617935" y="2258763"/>
            <a:ext cx="2653395" cy="338554"/>
          </a:xfrm>
          <a:prstGeom prst="rect">
            <a:avLst/>
          </a:prstGeom>
          <a:solidFill>
            <a:srgbClr val="4AA0B1">
              <a:alpha val="73000"/>
            </a:srgbClr>
          </a:solidFill>
          <a:ln w="22225">
            <a:solidFill>
              <a:srgbClr val="4AA0B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stakeholder interaction</a:t>
            </a: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3617936" y="2603653"/>
            <a:ext cx="2653394" cy="338554"/>
          </a:xfrm>
          <a:prstGeom prst="rect">
            <a:avLst/>
          </a:prstGeom>
          <a:solidFill>
            <a:srgbClr val="4AA0B1">
              <a:alpha val="73000"/>
            </a:srgbClr>
          </a:solidFill>
          <a:ln w="22225">
            <a:solidFill>
              <a:srgbClr val="4AA0B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dialogue</a:t>
            </a:r>
            <a:endParaRPr lang="de-DE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3617936" y="2948543"/>
            <a:ext cx="2653394" cy="338554"/>
          </a:xfrm>
          <a:prstGeom prst="rect">
            <a:avLst/>
          </a:prstGeom>
          <a:solidFill>
            <a:srgbClr val="4AA0B1">
              <a:alpha val="73000"/>
            </a:srgbClr>
          </a:solidFill>
          <a:ln w="22225">
            <a:solidFill>
              <a:srgbClr val="4AA0B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responsiveness</a:t>
            </a:r>
            <a:endParaRPr lang="de-DE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3617936" y="3293433"/>
            <a:ext cx="2653394" cy="338554"/>
          </a:xfrm>
          <a:prstGeom prst="rect">
            <a:avLst/>
          </a:prstGeom>
          <a:solidFill>
            <a:srgbClr val="4AA0B1">
              <a:alpha val="73000"/>
            </a:srgbClr>
          </a:solidFill>
          <a:ln w="22225">
            <a:solidFill>
              <a:srgbClr val="4AA0B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content and design</a:t>
            </a:r>
            <a:endParaRPr lang="de-DE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3617936" y="3638323"/>
            <a:ext cx="2653394" cy="338554"/>
          </a:xfrm>
          <a:prstGeom prst="rect">
            <a:avLst/>
          </a:prstGeom>
          <a:solidFill>
            <a:srgbClr val="4AA0B1">
              <a:alpha val="73000"/>
            </a:srgbClr>
          </a:solidFill>
          <a:ln w="22225">
            <a:solidFill>
              <a:srgbClr val="4AA0B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transparency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3617936" y="3983215"/>
            <a:ext cx="2653394" cy="338554"/>
          </a:xfrm>
          <a:prstGeom prst="rect">
            <a:avLst/>
          </a:prstGeom>
          <a:solidFill>
            <a:srgbClr val="4AA0B1">
              <a:alpha val="73000"/>
            </a:srgbClr>
          </a:solidFill>
          <a:ln w="22225">
            <a:solidFill>
              <a:srgbClr val="4AA0B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openness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3227997" y="1565917"/>
            <a:ext cx="34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4AA0B1"/>
                </a:solidFill>
                <a:sym typeface="Webdings" panose="05030102010509060703" pitchFamily="18" charset="2"/>
              </a:rPr>
              <a:t></a:t>
            </a:r>
            <a:endParaRPr lang="de-DE" sz="1200" dirty="0">
              <a:solidFill>
                <a:srgbClr val="4AA0B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227997" y="1911245"/>
            <a:ext cx="34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4AA0B1"/>
                </a:solidFill>
                <a:sym typeface="Webdings" panose="05030102010509060703" pitchFamily="18" charset="2"/>
              </a:rPr>
              <a:t></a:t>
            </a:r>
            <a:endParaRPr lang="de-DE" sz="1200" dirty="0">
              <a:solidFill>
                <a:srgbClr val="4AA0B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227997" y="2256573"/>
            <a:ext cx="34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4AA0B1"/>
                </a:solidFill>
                <a:sym typeface="Webdings" panose="05030102010509060703" pitchFamily="18" charset="2"/>
              </a:rPr>
              <a:t></a:t>
            </a:r>
            <a:endParaRPr lang="de-DE" sz="1200" dirty="0">
              <a:solidFill>
                <a:srgbClr val="4AA0B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227997" y="2601901"/>
            <a:ext cx="34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4AA0B1"/>
                </a:solidFill>
                <a:sym typeface="Webdings" panose="05030102010509060703" pitchFamily="18" charset="2"/>
              </a:rPr>
              <a:t></a:t>
            </a:r>
            <a:endParaRPr lang="de-DE" sz="1200" dirty="0">
              <a:solidFill>
                <a:srgbClr val="4AA0B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227997" y="2947229"/>
            <a:ext cx="34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4AA0B1"/>
                </a:solidFill>
                <a:sym typeface="Webdings" panose="05030102010509060703" pitchFamily="18" charset="2"/>
              </a:rPr>
              <a:t></a:t>
            </a:r>
            <a:endParaRPr lang="de-DE" sz="1200" dirty="0">
              <a:solidFill>
                <a:srgbClr val="4AA0B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227997" y="3292557"/>
            <a:ext cx="34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4AA0B1"/>
                </a:solidFill>
                <a:sym typeface="Webdings" panose="05030102010509060703" pitchFamily="18" charset="2"/>
              </a:rPr>
              <a:t></a:t>
            </a:r>
            <a:endParaRPr lang="de-DE" sz="1200" dirty="0">
              <a:solidFill>
                <a:srgbClr val="4AA0B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227997" y="3637885"/>
            <a:ext cx="34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4AA0B1"/>
                </a:solidFill>
                <a:sym typeface="Webdings" panose="05030102010509060703" pitchFamily="18" charset="2"/>
              </a:rPr>
              <a:t></a:t>
            </a:r>
            <a:endParaRPr lang="de-DE" sz="1200" dirty="0">
              <a:solidFill>
                <a:srgbClr val="4AA0B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227997" y="3983213"/>
            <a:ext cx="34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4AA0B1"/>
                </a:solidFill>
                <a:sym typeface="Webdings" panose="05030102010509060703" pitchFamily="18" charset="2"/>
              </a:rPr>
              <a:t></a:t>
            </a:r>
            <a:endParaRPr lang="de-DE" sz="1200" dirty="0">
              <a:solidFill>
                <a:srgbClr val="4AA0B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7007288" y="1568983"/>
            <a:ext cx="1017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limited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7007288" y="1911674"/>
            <a:ext cx="1362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challenging</a:t>
            </a:r>
            <a:endParaRPr lang="de-DE" sz="1600" dirty="0"/>
          </a:p>
        </p:txBody>
      </p:sp>
      <p:sp>
        <p:nvSpPr>
          <p:cNvPr id="25" name="Textfeld 24"/>
          <p:cNvSpPr txBox="1"/>
          <p:nvPr/>
        </p:nvSpPr>
        <p:spPr>
          <a:xfrm>
            <a:off x="7007288" y="2254365"/>
            <a:ext cx="1899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Not radon-</a:t>
            </a:r>
            <a:r>
              <a:rPr lang="de-DE" sz="1600" dirty="0" err="1"/>
              <a:t>specific</a:t>
            </a:r>
            <a:endParaRPr lang="de-DE" sz="1600" dirty="0"/>
          </a:p>
        </p:txBody>
      </p:sp>
      <p:sp>
        <p:nvSpPr>
          <p:cNvPr id="26" name="Textfeld 25"/>
          <p:cNvSpPr txBox="1"/>
          <p:nvPr/>
        </p:nvSpPr>
        <p:spPr>
          <a:xfrm>
            <a:off x="7007288" y="2939747"/>
            <a:ext cx="1782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insufficient</a:t>
            </a:r>
            <a:endParaRPr lang="de-DE" sz="1600" dirty="0"/>
          </a:p>
        </p:txBody>
      </p:sp>
      <p:sp>
        <p:nvSpPr>
          <p:cNvPr id="27" name="Textfeld 26"/>
          <p:cNvSpPr txBox="1"/>
          <p:nvPr/>
        </p:nvSpPr>
        <p:spPr>
          <a:xfrm>
            <a:off x="7007288" y="3282438"/>
            <a:ext cx="1983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Content: </a:t>
            </a:r>
            <a:r>
              <a:rPr lang="de-DE" sz="1600" dirty="0" err="1"/>
              <a:t>dispersed</a:t>
            </a:r>
            <a:endParaRPr lang="de-DE" sz="1600" dirty="0"/>
          </a:p>
        </p:txBody>
      </p:sp>
      <p:sp>
        <p:nvSpPr>
          <p:cNvPr id="28" name="Textfeld 27"/>
          <p:cNvSpPr txBox="1"/>
          <p:nvPr/>
        </p:nvSpPr>
        <p:spPr>
          <a:xfrm>
            <a:off x="7007288" y="3625129"/>
            <a:ext cx="1651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limited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7007288" y="3967823"/>
            <a:ext cx="1017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limited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7007288" y="2597056"/>
            <a:ext cx="1017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poor</a:t>
            </a:r>
            <a:endParaRPr lang="de-DE" sz="1600" dirty="0"/>
          </a:p>
        </p:txBody>
      </p:sp>
      <p:sp>
        <p:nvSpPr>
          <p:cNvPr id="31" name="Pfeil nach rechts 30"/>
          <p:cNvSpPr/>
          <p:nvPr/>
        </p:nvSpPr>
        <p:spPr>
          <a:xfrm>
            <a:off x="6626287" y="1622676"/>
            <a:ext cx="384117" cy="161674"/>
          </a:xfrm>
          <a:prstGeom prst="rightArrow">
            <a:avLst/>
          </a:prstGeom>
          <a:solidFill>
            <a:srgbClr val="4AA0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 nach rechts 31"/>
          <p:cNvSpPr/>
          <p:nvPr/>
        </p:nvSpPr>
        <p:spPr>
          <a:xfrm>
            <a:off x="6626287" y="1977488"/>
            <a:ext cx="384117" cy="161674"/>
          </a:xfrm>
          <a:prstGeom prst="rightArrow">
            <a:avLst/>
          </a:prstGeom>
          <a:solidFill>
            <a:srgbClr val="4AA0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Pfeil nach rechts 32"/>
          <p:cNvSpPr/>
          <p:nvPr/>
        </p:nvSpPr>
        <p:spPr>
          <a:xfrm>
            <a:off x="6626287" y="2687112"/>
            <a:ext cx="384117" cy="161674"/>
          </a:xfrm>
          <a:prstGeom prst="rightArrow">
            <a:avLst/>
          </a:prstGeom>
          <a:solidFill>
            <a:srgbClr val="4AA0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Pfeil nach rechts 33"/>
          <p:cNvSpPr/>
          <p:nvPr/>
        </p:nvSpPr>
        <p:spPr>
          <a:xfrm>
            <a:off x="6626287" y="3041924"/>
            <a:ext cx="384117" cy="161674"/>
          </a:xfrm>
          <a:prstGeom prst="rightArrow">
            <a:avLst/>
          </a:prstGeom>
          <a:solidFill>
            <a:srgbClr val="4AA0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Pfeil nach rechts 34"/>
          <p:cNvSpPr/>
          <p:nvPr/>
        </p:nvSpPr>
        <p:spPr>
          <a:xfrm>
            <a:off x="6626287" y="3396736"/>
            <a:ext cx="384117" cy="161674"/>
          </a:xfrm>
          <a:prstGeom prst="rightArrow">
            <a:avLst/>
          </a:prstGeom>
          <a:solidFill>
            <a:srgbClr val="4AA0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Pfeil nach rechts 35"/>
          <p:cNvSpPr/>
          <p:nvPr/>
        </p:nvSpPr>
        <p:spPr>
          <a:xfrm>
            <a:off x="6626287" y="3751548"/>
            <a:ext cx="384117" cy="161674"/>
          </a:xfrm>
          <a:prstGeom prst="rightArrow">
            <a:avLst/>
          </a:prstGeom>
          <a:solidFill>
            <a:srgbClr val="4AA0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Pfeil nach rechts 36"/>
          <p:cNvSpPr/>
          <p:nvPr/>
        </p:nvSpPr>
        <p:spPr>
          <a:xfrm>
            <a:off x="6626287" y="4106357"/>
            <a:ext cx="384117" cy="161674"/>
          </a:xfrm>
          <a:prstGeom prst="rightArrow">
            <a:avLst/>
          </a:prstGeom>
          <a:solidFill>
            <a:srgbClr val="4AA0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Pfeil nach rechts 37"/>
          <p:cNvSpPr/>
          <p:nvPr/>
        </p:nvSpPr>
        <p:spPr>
          <a:xfrm>
            <a:off x="6626287" y="2332300"/>
            <a:ext cx="384117" cy="161674"/>
          </a:xfrm>
          <a:prstGeom prst="rightArrow">
            <a:avLst/>
          </a:prstGeom>
          <a:solidFill>
            <a:srgbClr val="4AA0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865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Findings: Connection prescriptions-practice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3327" y="1648801"/>
            <a:ext cx="8525933" cy="3949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9875" indent="-2698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57175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099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2200" dirty="0"/>
              <a:t>None of the analysed documents on the national level gives a specific definition to stakeholders. </a:t>
            </a:r>
          </a:p>
          <a:p>
            <a:pPr fontAlgn="auto">
              <a:spcAft>
                <a:spcPts val="0"/>
              </a:spcAft>
            </a:pPr>
            <a:r>
              <a:rPr lang="en-US" sz="2200" dirty="0"/>
              <a:t>Prescriptions and recommendations: stakeholder engagement as a means to tackle the issue of health impact of radon exposure</a:t>
            </a:r>
          </a:p>
          <a:p>
            <a:pPr fontAlgn="auto">
              <a:spcAft>
                <a:spcPts val="0"/>
              </a:spcAft>
            </a:pPr>
            <a:r>
              <a:rPr lang="en-US" sz="2200" dirty="0"/>
              <a:t>Other values underlying stakeholder engagement not made explicit</a:t>
            </a:r>
          </a:p>
          <a:p>
            <a:pPr lvl="1" fontAlgn="auto">
              <a:spcAft>
                <a:spcPts val="0"/>
              </a:spcAft>
            </a:pPr>
            <a:r>
              <a:rPr lang="en-US" sz="2200" dirty="0"/>
              <a:t> e.g. an improved decision process</a:t>
            </a:r>
          </a:p>
          <a:p>
            <a:pPr fontAlgn="auto">
              <a:spcAft>
                <a:spcPts val="0"/>
              </a:spcAft>
            </a:pPr>
            <a:r>
              <a:rPr lang="en-US" sz="2200" dirty="0"/>
              <a:t>If stakeholder engagement is only used as a tool with stakeholders as mere resources: it may jeopardize effective and sustainable engagement processes from the different groups of stakeholders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3326" y="5586131"/>
            <a:ext cx="8525933" cy="755042"/>
          </a:xfrm>
          <a:solidFill>
            <a:srgbClr val="FFC67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Recommendation: Make explicit also the other values – not only the instrumental rationale – for stakeholder engagement</a:t>
            </a:r>
          </a:p>
        </p:txBody>
      </p:sp>
    </p:spTree>
    <p:extLst>
      <p:ext uri="{BB962C8B-B14F-4D97-AF65-F5344CB8AC3E}">
        <p14:creationId xmlns:p14="http://schemas.microsoft.com/office/powerpoint/2010/main" val="365033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6572" b="1"/>
          <a:stretch/>
        </p:blipFill>
        <p:spPr>
          <a:xfrm>
            <a:off x="6787716" y="1534736"/>
            <a:ext cx="2292295" cy="12075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Findings: Connection prescriptions-practice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9873" y="1503834"/>
            <a:ext cx="6738488" cy="43840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269875" indent="-2698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57175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099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Responsible authorities may lack </a:t>
            </a:r>
            <a:r>
              <a:rPr lang="en-US" sz="2000" dirty="0">
                <a:solidFill>
                  <a:srgbClr val="4AA0B1"/>
                </a:solidFill>
              </a:rPr>
              <a:t>resources</a:t>
            </a:r>
            <a:r>
              <a:rPr lang="en-US" sz="2000" dirty="0"/>
              <a:t>, especially human resources, and </a:t>
            </a:r>
            <a:r>
              <a:rPr lang="en-US" sz="2000" dirty="0">
                <a:solidFill>
                  <a:srgbClr val="4AA0B1"/>
                </a:solidFill>
              </a:rPr>
              <a:t>appropriate </a:t>
            </a:r>
            <a:r>
              <a:rPr lang="en-US" sz="2000" dirty="0" err="1">
                <a:solidFill>
                  <a:srgbClr val="4AA0B1"/>
                </a:solidFill>
              </a:rPr>
              <a:t>organisation</a:t>
            </a:r>
            <a:r>
              <a:rPr lang="en-US" sz="2000" dirty="0">
                <a:solidFill>
                  <a:srgbClr val="4AA0B1"/>
                </a:solidFill>
              </a:rPr>
              <a:t> </a:t>
            </a:r>
            <a:r>
              <a:rPr lang="en-US" sz="2000" dirty="0"/>
              <a:t>with involvement of all levels of public authorities to effectively perform control and provide remediation advice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dirty="0"/>
              <a:t>     </a:t>
            </a:r>
            <a:r>
              <a:rPr lang="en-US" sz="1800" dirty="0">
                <a:solidFill>
                  <a:srgbClr val="4AA0B1"/>
                </a:solidFill>
                <a:sym typeface="Wingdings" panose="05000000000000000000" pitchFamily="2" charset="2"/>
              </a:rPr>
              <a:t> </a:t>
            </a:r>
            <a:r>
              <a:rPr lang="en-US" sz="1800" dirty="0">
                <a:solidFill>
                  <a:srgbClr val="4AA0B1"/>
                </a:solidFill>
              </a:rPr>
              <a:t> (see for instance Slovenian case study). </a:t>
            </a:r>
          </a:p>
          <a:p>
            <a:pPr fontAlgn="auto">
              <a:spcAft>
                <a:spcPts val="0"/>
              </a:spcAft>
            </a:pPr>
            <a:r>
              <a:rPr lang="en-US" sz="2000" dirty="0"/>
              <a:t>Stakeholder engagement often shaped as awareness-raising actions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Low awareness among population at large, and professionals.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Disparities of knowledge: higher awareness in very high risk areas.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Divergence between participation for radon measurement (increasing) and  % homes asking support for remediation (low).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Several Member States do not include in the plan a structured evaluation, with stakeholder involvement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9960" y="3067257"/>
            <a:ext cx="2200051" cy="15094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19319" y="4531457"/>
            <a:ext cx="19876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 </a:t>
            </a:r>
            <a:r>
              <a:rPr lang="en-US" sz="1600" dirty="0">
                <a:solidFill>
                  <a:srgbClr val="4AA0B1"/>
                </a:solidFill>
                <a:latin typeface="+mn-lt"/>
                <a:sym typeface="Wingdings" panose="05000000000000000000" pitchFamily="2" charset="2"/>
              </a:rPr>
              <a:t> </a:t>
            </a:r>
            <a:r>
              <a:rPr lang="en-US" sz="1600" dirty="0">
                <a:solidFill>
                  <a:srgbClr val="4AA0B1"/>
                </a:solidFill>
                <a:latin typeface="+mn-lt"/>
              </a:rPr>
              <a:t> (see Belgian case study). </a:t>
            </a:r>
            <a:endParaRPr lang="en-US" sz="1600" dirty="0">
              <a:latin typeface="+mn-lt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19873" y="5760323"/>
            <a:ext cx="8525933" cy="612487"/>
          </a:xfrm>
          <a:solidFill>
            <a:srgbClr val="FFC671"/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Recommendation: Define within the radon action plan the approach for its evaluation and carry out the evaluation together with regional and local authorities</a:t>
            </a:r>
          </a:p>
        </p:txBody>
      </p:sp>
    </p:spTree>
    <p:extLst>
      <p:ext uri="{BB962C8B-B14F-4D97-AF65-F5344CB8AC3E}">
        <p14:creationId xmlns:p14="http://schemas.microsoft.com/office/powerpoint/2010/main" val="177512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Findings: Connection prescriptions-practice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3327" y="1648801"/>
            <a:ext cx="5924449" cy="3659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9875" indent="-269875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008080"/>
              </a:buClr>
              <a:buSzPct val="75000"/>
              <a:buFont typeface="Wingdings" panose="05000000000000000000" pitchFamily="2" charset="2"/>
              <a:buChar char="l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57175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rgbClr val="0099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200" dirty="0"/>
              <a:t>Only a small fraction of the population carries out measurements or applies remediating measures. </a:t>
            </a:r>
          </a:p>
          <a:p>
            <a:pPr fontAlgn="auto">
              <a:spcAft>
                <a:spcPts val="0"/>
              </a:spcAft>
            </a:pPr>
            <a:r>
              <a:rPr lang="en-US" sz="2200" dirty="0"/>
              <a:t>Action oriented research (e.g. citizen science) opens opportunities for engaging local stakeholders in radon measurement and mitigation.</a:t>
            </a:r>
          </a:p>
          <a:p>
            <a:pPr lvl="1" fontAlgn="auto">
              <a:spcAft>
                <a:spcPts val="0"/>
              </a:spcAft>
            </a:pPr>
            <a:r>
              <a:rPr lang="en-US" sz="2000" dirty="0"/>
              <a:t>…engaged in different policy issues and / or at different levels of responsibility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7776" y="1748813"/>
            <a:ext cx="2877014" cy="24551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63240" y="4204010"/>
            <a:ext cx="2483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Picture: </a:t>
            </a:r>
            <a:r>
              <a:rPr lang="en-US" dirty="0">
                <a:latin typeface="+mn-lt"/>
                <a:hlinkClick r:id="rId4"/>
              </a:rPr>
              <a:t>https://uwaterloo.ca/renison/van-katwyk-journal-progressive-human-services-article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3006" y="5557284"/>
            <a:ext cx="8525933" cy="787535"/>
          </a:xfrm>
          <a:solidFill>
            <a:srgbClr val="FFC67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Further research: Develop action research oriented towards improving radon measurement and mitigation at local level with stakeholder engagement</a:t>
            </a:r>
          </a:p>
        </p:txBody>
      </p:sp>
    </p:spTree>
    <p:extLst>
      <p:ext uri="{BB962C8B-B14F-4D97-AF65-F5344CB8AC3E}">
        <p14:creationId xmlns:p14="http://schemas.microsoft.com/office/powerpoint/2010/main" val="51759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6C919C-2EFA-CA4B-8D38-9F2CD67D2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7582" y="524609"/>
            <a:ext cx="5409353" cy="740312"/>
          </a:xfrm>
        </p:spPr>
        <p:txBody>
          <a:bodyPr>
            <a:normAutofit fontScale="90000"/>
          </a:bodyPr>
          <a:lstStyle/>
          <a:p>
            <a:r>
              <a:rPr lang="nl-BE" dirty="0"/>
              <a:t>Case studies related to RP culture in the field of radon management (ENGAGE WP3) 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6766C4-5A55-0148-82F8-B98F55BC9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3" y="1634492"/>
            <a:ext cx="8525933" cy="4716067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rgbClr val="4AA0B1"/>
                </a:solidFill>
              </a:rPr>
              <a:t>France</a:t>
            </a:r>
            <a:r>
              <a:rPr lang="en-GB" sz="2400" dirty="0"/>
              <a:t>: Actions developed at </a:t>
            </a:r>
            <a:r>
              <a:rPr lang="en-GB" sz="2400" b="1" dirty="0"/>
              <a:t>local level </a:t>
            </a:r>
            <a:r>
              <a:rPr lang="en-GB" sz="2400" dirty="0"/>
              <a:t>within the “Franche-Comté Radon pluralist project” for the development of radiation protection culture for </a:t>
            </a:r>
            <a:r>
              <a:rPr lang="en-GB" sz="2400" b="1" dirty="0"/>
              <a:t>different categories of stakeholders </a:t>
            </a:r>
          </a:p>
          <a:p>
            <a:r>
              <a:rPr lang="en-GB" sz="2400" b="1" dirty="0">
                <a:solidFill>
                  <a:srgbClr val="4AA0B1"/>
                </a:solidFill>
              </a:rPr>
              <a:t>Greece</a:t>
            </a:r>
            <a:r>
              <a:rPr lang="en-GB" sz="2400" dirty="0"/>
              <a:t>: Development of radiation protection culture for </a:t>
            </a:r>
            <a:r>
              <a:rPr lang="en-GB" sz="2400" b="1" dirty="0"/>
              <a:t>different categories of stakeholders </a:t>
            </a:r>
            <a:r>
              <a:rPr lang="en-GB" sz="2400" dirty="0"/>
              <a:t>at </a:t>
            </a:r>
            <a:r>
              <a:rPr lang="en-GB" sz="2400" b="1" dirty="0"/>
              <a:t>local level </a:t>
            </a:r>
            <a:r>
              <a:rPr lang="en-GB" sz="2400" dirty="0"/>
              <a:t>by the national authority (EEAE)</a:t>
            </a:r>
          </a:p>
          <a:p>
            <a:pPr algn="just"/>
            <a:r>
              <a:rPr lang="en-GB" sz="2400" b="1" dirty="0">
                <a:solidFill>
                  <a:srgbClr val="4AA0B1"/>
                </a:solidFill>
              </a:rPr>
              <a:t>Switzerland</a:t>
            </a:r>
            <a:r>
              <a:rPr lang="en-GB" sz="2400" dirty="0"/>
              <a:t>: Actions undertaken in the framework of the </a:t>
            </a:r>
            <a:r>
              <a:rPr lang="en-GB" sz="2400" b="1" dirty="0"/>
              <a:t>implementation of the radon national action plan </a:t>
            </a:r>
            <a:r>
              <a:rPr lang="en-GB" sz="2400" dirty="0"/>
              <a:t>by the national authority (FOPH) in collaboration with the Society of Engineers and Architects and universities of applied sciences and building professional schools</a:t>
            </a:r>
          </a:p>
          <a:p>
            <a:pPr marL="36353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56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6C919C-2EFA-CA4B-8D38-9F2CD67D2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7582" y="524609"/>
            <a:ext cx="5409353" cy="740312"/>
          </a:xfrm>
        </p:spPr>
        <p:txBody>
          <a:bodyPr>
            <a:noAutofit/>
          </a:bodyPr>
          <a:lstStyle/>
          <a:p>
            <a:r>
              <a:rPr lang="nl-BE" sz="2900" dirty="0"/>
              <a:t>Target Stakeholders – Aim of </a:t>
            </a:r>
            <a:br>
              <a:rPr lang="nl-BE" sz="2900" dirty="0"/>
            </a:br>
            <a:r>
              <a:rPr lang="nl-BE" sz="2900" dirty="0"/>
              <a:t>RP culture</a:t>
            </a:r>
            <a:endParaRPr lang="en-GB" sz="29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6766C4-5A55-0148-82F8-B98F55BC9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3" y="1634492"/>
            <a:ext cx="8525933" cy="4716067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GB" sz="2200" b="1" dirty="0"/>
              <a:t>Wide range of target stakeholders </a:t>
            </a:r>
            <a:r>
              <a:rPr lang="en-GB" sz="2200" dirty="0"/>
              <a:t>for the dissemination of RP culture related to radon exposures in dwellings and public buildings</a:t>
            </a:r>
          </a:p>
          <a:p>
            <a:pPr lvl="2" algn="just">
              <a:spcBef>
                <a:spcPts val="0"/>
              </a:spcBef>
            </a:pPr>
            <a:r>
              <a:rPr lang="en-GB" dirty="0"/>
              <a:t>Inhabitants living in radon areas</a:t>
            </a:r>
          </a:p>
          <a:p>
            <a:pPr lvl="2" algn="just">
              <a:spcBef>
                <a:spcPts val="0"/>
              </a:spcBef>
            </a:pPr>
            <a:r>
              <a:rPr lang="en-GB" dirty="0"/>
              <a:t>Building professionals (organizations, groups and workers in the field of building construction and maintenance)</a:t>
            </a:r>
          </a:p>
          <a:p>
            <a:pPr lvl="2" algn="just">
              <a:spcBef>
                <a:spcPts val="0"/>
              </a:spcBef>
            </a:pPr>
            <a:r>
              <a:rPr lang="en-GB" dirty="0"/>
              <a:t>Local/national authorities</a:t>
            </a:r>
          </a:p>
          <a:p>
            <a:pPr lvl="2" algn="just">
              <a:spcBef>
                <a:spcPts val="0"/>
              </a:spcBef>
            </a:pPr>
            <a:r>
              <a:rPr lang="en-GB" dirty="0"/>
              <a:t>Local elected representatives</a:t>
            </a:r>
          </a:p>
          <a:p>
            <a:pPr lvl="2" algn="just">
              <a:spcBef>
                <a:spcPts val="0"/>
              </a:spcBef>
            </a:pPr>
            <a:r>
              <a:rPr lang="en-GB" dirty="0"/>
              <a:t>Local communities</a:t>
            </a:r>
          </a:p>
          <a:p>
            <a:pPr lvl="2" algn="just">
              <a:spcBef>
                <a:spcPts val="0"/>
              </a:spcBef>
            </a:pPr>
            <a:endParaRPr lang="en-GB" dirty="0"/>
          </a:p>
          <a:p>
            <a:pPr algn="just">
              <a:spcBef>
                <a:spcPts val="0"/>
              </a:spcBef>
            </a:pPr>
            <a:r>
              <a:rPr lang="en-GB" sz="2200" b="1" dirty="0"/>
              <a:t>Aim of RP culture:</a:t>
            </a:r>
          </a:p>
          <a:p>
            <a:pPr lvl="1" algn="just">
              <a:spcBef>
                <a:spcPts val="0"/>
              </a:spcBef>
            </a:pPr>
            <a:r>
              <a:rPr lang="en-GB" sz="2000" b="1" dirty="0"/>
              <a:t>Common aspect for all stakeholders: </a:t>
            </a:r>
          </a:p>
          <a:p>
            <a:pPr lvl="2" algn="just">
              <a:spcBef>
                <a:spcPts val="0"/>
              </a:spcBef>
            </a:pPr>
            <a:r>
              <a:rPr lang="en-GB" dirty="0"/>
              <a:t>to raise awareness about the health risk associated with radon exposure</a:t>
            </a:r>
          </a:p>
          <a:p>
            <a:pPr lvl="2" algn="just">
              <a:spcBef>
                <a:spcPts val="0"/>
              </a:spcBef>
            </a:pPr>
            <a:r>
              <a:rPr lang="en-GB" dirty="0"/>
              <a:t>Health risk to be expressed with reference to the risk of lung cancer in a general way, without considering a specific individual risk assessment.</a:t>
            </a:r>
            <a:r>
              <a:rPr lang="fr-FR" dirty="0"/>
              <a:t> </a:t>
            </a:r>
            <a:endParaRPr lang="en-GB" dirty="0"/>
          </a:p>
          <a:p>
            <a:pPr lvl="1" algn="just">
              <a:spcBef>
                <a:spcPts val="0"/>
              </a:spcBef>
            </a:pPr>
            <a:r>
              <a:rPr lang="en-GB" sz="2000" b="1" dirty="0"/>
              <a:t>Specificities</a:t>
            </a:r>
            <a:r>
              <a:rPr lang="en-GB" sz="2000" dirty="0"/>
              <a:t> related to the </a:t>
            </a:r>
            <a:r>
              <a:rPr lang="en-GB" sz="2000" b="1" dirty="0"/>
              <a:t>role of these stakeholders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29469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Context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83834"/>
            <a:ext cx="8525933" cy="4493129"/>
          </a:xfrm>
        </p:spPr>
        <p:txBody>
          <a:bodyPr/>
          <a:lstStyle/>
          <a:p>
            <a:r>
              <a:rPr lang="en-GB" sz="2400" dirty="0"/>
              <a:t>Actions to reduce the radon should be </a:t>
            </a:r>
            <a:br>
              <a:rPr lang="en-GB" sz="2400" dirty="0"/>
            </a:br>
            <a:r>
              <a:rPr lang="en-GB" sz="2400" dirty="0"/>
              <a:t>considered at many EU Member States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Last decade: different communication </a:t>
            </a:r>
            <a:br>
              <a:rPr lang="en-GB" sz="2400" dirty="0"/>
            </a:br>
            <a:r>
              <a:rPr lang="en-GB" sz="2400" dirty="0"/>
              <a:t>campaigns in EU member states</a:t>
            </a:r>
          </a:p>
          <a:p>
            <a:endParaRPr lang="en-GB" sz="2400" dirty="0"/>
          </a:p>
          <a:p>
            <a:r>
              <a:rPr lang="en-GB" sz="2400" dirty="0"/>
              <a:t>But: Most of the campaigns were based on a</a:t>
            </a:r>
            <a:br>
              <a:rPr lang="en-GB" sz="2400" dirty="0"/>
            </a:br>
            <a:r>
              <a:rPr lang="en-GB" sz="2400" dirty="0"/>
              <a:t>one way information: brochures and documents</a:t>
            </a:r>
          </a:p>
          <a:p>
            <a:endParaRPr lang="en-US" sz="2000" dirty="0"/>
          </a:p>
          <a:p>
            <a:pPr lvl="2"/>
            <a:endParaRPr lang="nl-B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376" y="1477189"/>
            <a:ext cx="2264338" cy="160074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Gruppieren 7"/>
          <p:cNvGrpSpPr/>
          <p:nvPr/>
        </p:nvGrpSpPr>
        <p:grpSpPr>
          <a:xfrm>
            <a:off x="6716376" y="3591619"/>
            <a:ext cx="2008131" cy="1667748"/>
            <a:chOff x="6729179" y="3358354"/>
            <a:chExt cx="2008131" cy="1667748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26053">
              <a:off x="7902628" y="3583042"/>
              <a:ext cx="834682" cy="14430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0683" y="3358354"/>
              <a:ext cx="1005379" cy="141242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99971">
              <a:off x="6729179" y="3538704"/>
              <a:ext cx="855447" cy="14601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97009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6C919C-2EFA-CA4B-8D38-9F2CD67D2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7582" y="524609"/>
            <a:ext cx="5409353" cy="740312"/>
          </a:xfrm>
        </p:spPr>
        <p:txBody>
          <a:bodyPr>
            <a:normAutofit fontScale="90000"/>
          </a:bodyPr>
          <a:lstStyle/>
          <a:p>
            <a:r>
              <a:rPr lang="nl-BE" dirty="0"/>
              <a:t> Aim of RP culture: Specificities related to the stakeholders (1/2)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6766C4-5A55-0148-82F8-B98F55BC9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3" y="1517302"/>
            <a:ext cx="8525933" cy="483325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b="1" i="1" dirty="0">
                <a:solidFill>
                  <a:schemeClr val="accent2"/>
                </a:solidFill>
              </a:rPr>
              <a:t>For inhabitants living in radon areas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To raise their </a:t>
            </a:r>
            <a:r>
              <a:rPr lang="en-GB" sz="1800" b="1" dirty="0"/>
              <a:t>awareness about potentiality of radon exposure</a:t>
            </a:r>
            <a:r>
              <a:rPr lang="en-GB" sz="1800" dirty="0"/>
              <a:t> in their home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To acquire </a:t>
            </a:r>
            <a:r>
              <a:rPr lang="en-GB" sz="1800" b="1" dirty="0"/>
              <a:t>knowledge</a:t>
            </a:r>
            <a:r>
              <a:rPr lang="en-GB" sz="1800" dirty="0"/>
              <a:t> on ways to </a:t>
            </a:r>
            <a:r>
              <a:rPr lang="en-GB" sz="1800" b="1" dirty="0"/>
              <a:t>measure exposures and to remediate to the situation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To </a:t>
            </a:r>
            <a:r>
              <a:rPr lang="en-GB" sz="1800" b="1" dirty="0"/>
              <a:t>increase</a:t>
            </a:r>
            <a:r>
              <a:rPr lang="en-GB" sz="1800" dirty="0"/>
              <a:t> their</a:t>
            </a:r>
            <a:r>
              <a:rPr lang="en-GB" sz="1800" b="1" dirty="0"/>
              <a:t> willingness to implement measuremen</a:t>
            </a:r>
            <a:r>
              <a:rPr lang="en-GB" sz="1800" dirty="0"/>
              <a:t>t in their home and </a:t>
            </a:r>
            <a:r>
              <a:rPr lang="en-GB" sz="1800" b="1" dirty="0"/>
              <a:t>remediation / protection actions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GB" sz="1700" b="1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b="1" i="1" dirty="0">
                <a:solidFill>
                  <a:schemeClr val="accent2"/>
                </a:solidFill>
              </a:rPr>
              <a:t>For Building professionals: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To raise their </a:t>
            </a:r>
            <a:r>
              <a:rPr lang="en-GB" sz="1800" b="1" dirty="0"/>
              <a:t>awareness</a:t>
            </a:r>
            <a:r>
              <a:rPr lang="en-GB" sz="1800" dirty="0"/>
              <a:t> about radon risk in buildings (dwellings, public buildings,..),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To </a:t>
            </a:r>
            <a:r>
              <a:rPr lang="en-GB" sz="1800" b="1" dirty="0"/>
              <a:t>acquire knowledge on the possible remediation actions</a:t>
            </a:r>
            <a:r>
              <a:rPr lang="en-GB" sz="1800" dirty="0"/>
              <a:t>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To </a:t>
            </a:r>
            <a:r>
              <a:rPr lang="en-GB" sz="1800" b="1" dirty="0"/>
              <a:t>integrate radon risk at the design stage</a:t>
            </a:r>
            <a:r>
              <a:rPr lang="en-GB" sz="1800" dirty="0"/>
              <a:t> of new buildings (preventive actions), </a:t>
            </a:r>
            <a:endParaRPr lang="en-GB" sz="1800" b="1" dirty="0"/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GB" sz="1800" b="1" dirty="0"/>
              <a:t>To integrate the radon issue in a global approach of public health in buildings</a:t>
            </a:r>
            <a:endParaRPr lang="en-GB" sz="1800" dirty="0"/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To be able to </a:t>
            </a:r>
            <a:r>
              <a:rPr lang="en-GB" sz="1800" b="1" dirty="0"/>
              <a:t>evaluate the efficiency of the actions </a:t>
            </a:r>
            <a:r>
              <a:rPr lang="en-GB" sz="1800" dirty="0"/>
              <a:t>implemented.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1700" dirty="0"/>
          </a:p>
          <a:p>
            <a:pPr marL="36353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1700" dirty="0"/>
          </a:p>
          <a:p>
            <a:pPr marL="36353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61112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6C919C-2EFA-CA4B-8D38-9F2CD67D2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7582" y="524609"/>
            <a:ext cx="5409353" cy="740312"/>
          </a:xfrm>
        </p:spPr>
        <p:txBody>
          <a:bodyPr>
            <a:normAutofit fontScale="90000"/>
          </a:bodyPr>
          <a:lstStyle/>
          <a:p>
            <a:r>
              <a:rPr lang="nl-BE" dirty="0"/>
              <a:t> Aim of RP culture: Specificities related to the stakeholders (2/2)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6766C4-5A55-0148-82F8-B98F55BC9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3" y="1517302"/>
            <a:ext cx="8525933" cy="483325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GB" sz="2000" b="1" i="1" dirty="0">
                <a:solidFill>
                  <a:schemeClr val="accent2"/>
                </a:solidFill>
              </a:rPr>
              <a:t>For local elected representatives / local communities (mayors, group of municipalities …)</a:t>
            </a:r>
          </a:p>
          <a:p>
            <a:pPr lvl="1" algn="just"/>
            <a:r>
              <a:rPr lang="en-GB" sz="1800" dirty="0"/>
              <a:t>To raise their </a:t>
            </a:r>
            <a:r>
              <a:rPr lang="en-GB" sz="1800" b="1" dirty="0"/>
              <a:t>awareness about radon risk in their local area</a:t>
            </a:r>
          </a:p>
          <a:p>
            <a:pPr lvl="1" algn="just"/>
            <a:r>
              <a:rPr lang="en-GB" sz="1800" dirty="0"/>
              <a:t>To acquire knowledge on their </a:t>
            </a:r>
            <a:r>
              <a:rPr lang="en-GB" sz="1800" b="1" dirty="0"/>
              <a:t>responsibilities regarding this risk</a:t>
            </a:r>
          </a:p>
          <a:p>
            <a:pPr lvl="1" algn="just"/>
            <a:r>
              <a:rPr lang="en-GB" sz="1800" dirty="0"/>
              <a:t>To </a:t>
            </a:r>
            <a:r>
              <a:rPr lang="en-GB" sz="1800" b="1" dirty="0"/>
              <a:t>implement measurement campaigns</a:t>
            </a:r>
            <a:r>
              <a:rPr lang="en-GB" sz="1800" dirty="0"/>
              <a:t> in their municipalities</a:t>
            </a:r>
          </a:p>
          <a:p>
            <a:pPr lvl="1" algn="just"/>
            <a:r>
              <a:rPr lang="en-GB" sz="1800" dirty="0"/>
              <a:t>To </a:t>
            </a:r>
            <a:r>
              <a:rPr lang="en-GB" sz="1800" b="1" dirty="0"/>
              <a:t>implement or support remediation / protective actions</a:t>
            </a:r>
          </a:p>
          <a:p>
            <a:pPr marL="363530" lvl="1" indent="0">
              <a:spcBef>
                <a:spcPts val="0"/>
              </a:spcBef>
              <a:buNone/>
            </a:pPr>
            <a:endParaRPr lang="en-GB" sz="20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GB" sz="2000" b="1" i="1" dirty="0">
                <a:solidFill>
                  <a:schemeClr val="accent2"/>
                </a:solidFill>
              </a:rPr>
              <a:t>National / local authorities (in charge of RP, Health, Environment, Air Quality …)</a:t>
            </a:r>
          </a:p>
          <a:p>
            <a:pPr lvl="1" algn="just"/>
            <a:r>
              <a:rPr lang="en-GB" sz="1800" dirty="0"/>
              <a:t>To raise their </a:t>
            </a:r>
            <a:r>
              <a:rPr lang="en-GB" sz="1800" b="1" dirty="0"/>
              <a:t>awareness</a:t>
            </a:r>
            <a:r>
              <a:rPr lang="en-GB" sz="1800" dirty="0"/>
              <a:t> about radon risk </a:t>
            </a:r>
          </a:p>
          <a:p>
            <a:pPr lvl="1" algn="just"/>
            <a:r>
              <a:rPr lang="en-GB" sz="1800" dirty="0"/>
              <a:t>To</a:t>
            </a:r>
            <a:r>
              <a:rPr lang="en-GB" sz="1800" b="1" dirty="0"/>
              <a:t> be involved in the elaboration / implementation of actions</a:t>
            </a:r>
            <a:r>
              <a:rPr lang="en-GB" sz="1800" dirty="0"/>
              <a:t> such as measurement campaigns, remediation / preventive actions</a:t>
            </a:r>
          </a:p>
          <a:p>
            <a:pPr marL="363530" lvl="1" indent="0">
              <a:spcBef>
                <a:spcPts val="0"/>
              </a:spcBef>
              <a:buNone/>
            </a:pP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00332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6C919C-2EFA-CA4B-8D38-9F2CD67D2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7582" y="524609"/>
            <a:ext cx="5409353" cy="740312"/>
          </a:xfrm>
        </p:spPr>
        <p:txBody>
          <a:bodyPr>
            <a:normAutofit fontScale="90000"/>
          </a:bodyPr>
          <a:lstStyle/>
          <a:p>
            <a:r>
              <a:rPr lang="en-GB" dirty="0"/>
              <a:t>Tools, methods and process </a:t>
            </a:r>
            <a:br>
              <a:rPr lang="en-GB" dirty="0"/>
            </a:br>
            <a:r>
              <a:rPr lang="en-GB" dirty="0"/>
              <a:t>to build RP culture (1/2)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6766C4-5A55-0148-82F8-B98F55BC9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523" y="1513490"/>
            <a:ext cx="8788397" cy="5344510"/>
          </a:xfrm>
        </p:spPr>
        <p:txBody>
          <a:bodyPr>
            <a:noAutofit/>
          </a:bodyPr>
          <a:lstStyle/>
          <a:p>
            <a:pPr algn="just"/>
            <a:r>
              <a:rPr lang="en-GB" sz="1700" b="1" dirty="0"/>
              <a:t>Multiple tools and processes: </a:t>
            </a:r>
            <a:r>
              <a:rPr lang="en-GB" sz="1700" dirty="0"/>
              <a:t>leaflets, training sessions, dedicated meetings … </a:t>
            </a:r>
            <a:r>
              <a:rPr lang="en-GB" sz="1700" b="1" dirty="0"/>
              <a:t>to be adapted</a:t>
            </a:r>
            <a:r>
              <a:rPr lang="en-GB" sz="1700" dirty="0"/>
              <a:t> to the needs and integrated into radon action plans (at the local or national levels). </a:t>
            </a:r>
          </a:p>
          <a:p>
            <a:pPr algn="just">
              <a:spcAft>
                <a:spcPts val="1200"/>
              </a:spcAft>
            </a:pPr>
            <a:r>
              <a:rPr lang="en-GB" sz="1700" b="1" dirty="0"/>
              <a:t>Importance of involving multidisciplinary teams </a:t>
            </a:r>
            <a:r>
              <a:rPr lang="en-GB" sz="1700" dirty="0"/>
              <a:t>with representatives of target stakeholders in the elaboration of the tools and communication media</a:t>
            </a:r>
            <a:r>
              <a:rPr lang="en-GB" sz="1700" b="1" dirty="0"/>
              <a:t> and involving experts </a:t>
            </a:r>
            <a:r>
              <a:rPr lang="en-GB" sz="1700" dirty="0"/>
              <a:t>(RP experts, experts from the target stakeholders groups (</a:t>
            </a:r>
            <a:r>
              <a:rPr lang="en-GB" sz="1700" dirty="0" err="1"/>
              <a:t>eg</a:t>
            </a:r>
            <a:r>
              <a:rPr lang="en-GB" sz="1700" dirty="0"/>
              <a:t>. Involvement of Scientific and Technical </a:t>
            </a:r>
            <a:r>
              <a:rPr lang="en-GB" sz="1700" dirty="0" err="1"/>
              <a:t>Center</a:t>
            </a:r>
            <a:r>
              <a:rPr lang="en-GB" sz="1700" dirty="0"/>
              <a:t>, Building professional Associations, …)</a:t>
            </a:r>
          </a:p>
          <a:p>
            <a:pPr marL="0" indent="0" algn="just">
              <a:buNone/>
            </a:pPr>
            <a:r>
              <a:rPr lang="en-GB" sz="1800" b="1" dirty="0">
                <a:solidFill>
                  <a:schemeClr val="accent2"/>
                </a:solidFill>
              </a:rPr>
              <a:t>Some specificities regarded to Target Stakeholders</a:t>
            </a:r>
          </a:p>
          <a:p>
            <a:pPr algn="just"/>
            <a:r>
              <a:rPr lang="en-GB" sz="2000" b="1" i="1" dirty="0">
                <a:solidFill>
                  <a:schemeClr val="accent2"/>
                </a:solidFill>
              </a:rPr>
              <a:t>General Public: information, communication, involvement</a:t>
            </a:r>
          </a:p>
          <a:p>
            <a:pPr lvl="1" algn="just"/>
            <a:r>
              <a:rPr lang="en-GB" sz="1700" dirty="0"/>
              <a:t>Create </a:t>
            </a:r>
            <a:r>
              <a:rPr lang="en-GB" sz="1700" b="1" dirty="0"/>
              <a:t>meeting opportunitie</a:t>
            </a:r>
            <a:r>
              <a:rPr lang="en-GB" sz="1700" dirty="0"/>
              <a:t>s between population, experts, authorities, local elected representatives,</a:t>
            </a:r>
            <a:r>
              <a:rPr lang="en-GB" sz="1700" b="1" dirty="0"/>
              <a:t> to discuss and share the information initially provided in leaflets</a:t>
            </a:r>
          </a:p>
          <a:p>
            <a:pPr lvl="1" algn="just"/>
            <a:r>
              <a:rPr lang="en-GB" sz="1700" b="1" dirty="0"/>
              <a:t>Meetings after measurement campaign</a:t>
            </a:r>
            <a:r>
              <a:rPr lang="en-GB" sz="1700" dirty="0"/>
              <a:t>s to explain the results of measurements and provide advice for remediation / prevention</a:t>
            </a:r>
          </a:p>
          <a:p>
            <a:pPr lvl="1" algn="just"/>
            <a:r>
              <a:rPr lang="en-GB" sz="1700" b="1" dirty="0"/>
              <a:t>Ensuring relays</a:t>
            </a:r>
            <a:r>
              <a:rPr lang="en-GB" sz="1700" dirty="0"/>
              <a:t> at the local level</a:t>
            </a:r>
            <a:r>
              <a:rPr lang="en-GB" sz="1700" b="1" dirty="0"/>
              <a:t> for the dissemination of the technical information </a:t>
            </a:r>
            <a:r>
              <a:rPr lang="en-GB" sz="1700" dirty="0"/>
              <a:t>towards the population (identification at local or regional level of “radon consultants”)</a:t>
            </a:r>
          </a:p>
          <a:p>
            <a:pPr lvl="1" algn="just"/>
            <a:r>
              <a:rPr lang="en-GB" sz="1700" b="1" dirty="0"/>
              <a:t>Give access to complementary information </a:t>
            </a:r>
            <a:r>
              <a:rPr lang="en-GB" sz="1700" dirty="0"/>
              <a:t>– e.g. Websites</a:t>
            </a:r>
          </a:p>
          <a:p>
            <a:pPr lvl="1" algn="just"/>
            <a:endParaRPr lang="en-GB" sz="1700" dirty="0"/>
          </a:p>
          <a:p>
            <a:pPr marL="0" indent="0" algn="just">
              <a:buNone/>
            </a:pPr>
            <a:endParaRPr lang="en-GB" sz="1700" dirty="0"/>
          </a:p>
          <a:p>
            <a:pPr marL="0" indent="0">
              <a:buNone/>
            </a:pPr>
            <a:endParaRPr lang="en-GB" sz="1700" dirty="0"/>
          </a:p>
          <a:p>
            <a:pPr marL="363530" lvl="1" indent="0">
              <a:buNone/>
            </a:pP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4011378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6C919C-2EFA-CA4B-8D38-9F2CD67D2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7582" y="524609"/>
            <a:ext cx="5409353" cy="740312"/>
          </a:xfrm>
        </p:spPr>
        <p:txBody>
          <a:bodyPr>
            <a:normAutofit fontScale="90000"/>
          </a:bodyPr>
          <a:lstStyle/>
          <a:p>
            <a:r>
              <a:rPr lang="en-GB" dirty="0"/>
              <a:t>Tools, methods and process </a:t>
            </a:r>
            <a:br>
              <a:rPr lang="en-GB" dirty="0"/>
            </a:br>
            <a:r>
              <a:rPr lang="en-GB" dirty="0"/>
              <a:t>to build RP culture (2/2)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6766C4-5A55-0148-82F8-B98F55BC9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3" y="1513490"/>
            <a:ext cx="8788397" cy="534451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1800" b="1" dirty="0">
                <a:solidFill>
                  <a:schemeClr val="accent2"/>
                </a:solidFill>
              </a:rPr>
              <a:t>Some specificities regarded to Target Stakeholders</a:t>
            </a:r>
          </a:p>
          <a:p>
            <a:pPr algn="just"/>
            <a:r>
              <a:rPr lang="en-GB" sz="2000" b="1" i="1" dirty="0">
                <a:solidFill>
                  <a:schemeClr val="accent2"/>
                </a:solidFill>
              </a:rPr>
              <a:t>Building professionals: training, practice, networking</a:t>
            </a:r>
          </a:p>
          <a:p>
            <a:pPr lvl="1" algn="just"/>
            <a:r>
              <a:rPr lang="en-GB" sz="1800" dirty="0"/>
              <a:t>Identify the various </a:t>
            </a:r>
            <a:r>
              <a:rPr lang="en-GB" sz="1800" b="1" dirty="0"/>
              <a:t>types of building professions</a:t>
            </a:r>
            <a:r>
              <a:rPr lang="en-GB" sz="1800" dirty="0"/>
              <a:t> that can potentially been involved in diagnostic, remediation or prevention actions. It includes notably craftsmen form various fields, engineers, architects ….</a:t>
            </a:r>
          </a:p>
          <a:p>
            <a:pPr lvl="1" algn="just"/>
            <a:r>
              <a:rPr lang="en-GB" sz="1800" b="1" dirty="0"/>
              <a:t>Initial training: </a:t>
            </a:r>
            <a:r>
              <a:rPr lang="en-GB" sz="1800" dirty="0"/>
              <a:t>integration of radon issues in the professional schools is the basis to initiate awareness and to ensure and integration of these issues in the long term</a:t>
            </a:r>
          </a:p>
          <a:p>
            <a:pPr lvl="1" algn="just"/>
            <a:r>
              <a:rPr lang="en-GB" sz="1800" b="1" dirty="0"/>
              <a:t>Continuous education:</a:t>
            </a:r>
            <a:r>
              <a:rPr lang="en-GB" sz="1800" dirty="0"/>
              <a:t> to regularly update the knowledge and techniques integrating feedback experience and new developments</a:t>
            </a:r>
          </a:p>
          <a:p>
            <a:pPr lvl="1" algn="just"/>
            <a:r>
              <a:rPr lang="en-GB" sz="1800" b="1" dirty="0"/>
              <a:t>Enhancing professional competences:</a:t>
            </a:r>
            <a:r>
              <a:rPr lang="en-GB" sz="1800" dirty="0"/>
              <a:t> creation of a “radon label” or certification recognised at a national level</a:t>
            </a:r>
          </a:p>
          <a:p>
            <a:pPr lvl="1" algn="just"/>
            <a:r>
              <a:rPr lang="en-GB" sz="1800" b="1" dirty="0"/>
              <a:t>Role of building professional associations, or unions</a:t>
            </a:r>
            <a:r>
              <a:rPr lang="en-GB" sz="1800" dirty="0"/>
              <a:t>: seminars or congresses of the professions, integration of radon issues in the initial training programmes related to their professions, </a:t>
            </a:r>
            <a:r>
              <a:rPr lang="en-GB" sz="1800" b="1" dirty="0"/>
              <a:t>creating network of professionals that can exchange about their practice and collect feed-back experience</a:t>
            </a:r>
          </a:p>
        </p:txBody>
      </p:sp>
    </p:spTree>
    <p:extLst>
      <p:ext uri="{BB962C8B-B14F-4D97-AF65-F5344CB8AC3E}">
        <p14:creationId xmlns:p14="http://schemas.microsoft.com/office/powerpoint/2010/main" val="9876449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6C919C-2EFA-CA4B-8D38-9F2CD67D2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842" y="524609"/>
            <a:ext cx="5512094" cy="740312"/>
          </a:xfrm>
        </p:spPr>
        <p:txBody>
          <a:bodyPr>
            <a:normAutofit fontScale="90000"/>
          </a:bodyPr>
          <a:lstStyle/>
          <a:p>
            <a:r>
              <a:rPr lang="en-GB" dirty="0"/>
              <a:t>Lessons learned – Key issues in developing RP culture </a:t>
            </a:r>
            <a:br>
              <a:rPr lang="en-GB" dirty="0"/>
            </a:br>
            <a:r>
              <a:rPr lang="en-GB" dirty="0"/>
              <a:t>in the field of radon exposure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6766C4-5A55-0148-82F8-B98F55BC9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3" y="1634492"/>
            <a:ext cx="8788397" cy="4716067"/>
          </a:xfrm>
        </p:spPr>
        <p:txBody>
          <a:bodyPr>
            <a:noAutofit/>
          </a:bodyPr>
          <a:lstStyle/>
          <a:p>
            <a:pPr algn="just"/>
            <a:r>
              <a:rPr lang="en-GB" sz="1800" dirty="0"/>
              <a:t>Radon is a complex issue (radiological protection, geological, construction, behavioural, indoor air quality) … It is thus important: </a:t>
            </a:r>
          </a:p>
          <a:p>
            <a:pPr lvl="1" algn="just"/>
            <a:r>
              <a:rPr lang="en-GB" sz="1800" dirty="0"/>
              <a:t>to </a:t>
            </a:r>
            <a:r>
              <a:rPr lang="en-GB" sz="1800" b="1" dirty="0"/>
              <a:t>develop a multidisciplinary approach</a:t>
            </a:r>
            <a:r>
              <a:rPr lang="en-GB" sz="1800" dirty="0"/>
              <a:t> in the elaboration of RP culture dissemination actions, </a:t>
            </a:r>
          </a:p>
          <a:p>
            <a:pPr lvl="1" algn="just"/>
            <a:r>
              <a:rPr lang="en-GB" sz="1800" dirty="0"/>
              <a:t>to </a:t>
            </a:r>
            <a:r>
              <a:rPr lang="en-GB" sz="1800" b="1" dirty="0"/>
              <a:t>share knowledge and expertise </a:t>
            </a:r>
            <a:r>
              <a:rPr lang="en-GB" sz="1800" dirty="0"/>
              <a:t>from each type of stakeholders to be involved </a:t>
            </a:r>
          </a:p>
          <a:p>
            <a:pPr lvl="1" algn="just"/>
            <a:r>
              <a:rPr lang="en-GB" sz="1800" dirty="0"/>
              <a:t>to</a:t>
            </a:r>
            <a:r>
              <a:rPr lang="en-GB" sz="1800" b="1" dirty="0"/>
              <a:t> adapt the messages and action</a:t>
            </a:r>
            <a:r>
              <a:rPr lang="en-GB" sz="1800" dirty="0"/>
              <a:t>s to the target stakeholders</a:t>
            </a:r>
          </a:p>
          <a:p>
            <a:pPr algn="just"/>
            <a:r>
              <a:rPr lang="en-GB" sz="1800" dirty="0"/>
              <a:t>The dissemination of a RP culture in the field of radon starts with</a:t>
            </a:r>
            <a:r>
              <a:rPr lang="en-GB" sz="1800" b="1" dirty="0"/>
              <a:t> raising radon risk awareness</a:t>
            </a:r>
            <a:r>
              <a:rPr lang="en-GB" sz="1800" dirty="0"/>
              <a:t>, to have it considered as a health issue, </a:t>
            </a:r>
            <a:r>
              <a:rPr lang="en-GB" sz="1800" b="1" dirty="0"/>
              <a:t>together with providing the elements on protective/remediation measures.</a:t>
            </a:r>
            <a:endParaRPr lang="en-GB" sz="1800" dirty="0"/>
          </a:p>
          <a:p>
            <a:pPr algn="just"/>
            <a:r>
              <a:rPr lang="en-GB" sz="1800" dirty="0"/>
              <a:t>Processes to build RP culture can be</a:t>
            </a:r>
            <a:r>
              <a:rPr lang="en-GB" sz="1800" b="1" dirty="0"/>
              <a:t> initiated by national or territorial (local) actors</a:t>
            </a:r>
            <a:r>
              <a:rPr lang="en-GB" sz="1800" dirty="0"/>
              <a:t>. Each has a specific role and they should work close together. There is however a need for </a:t>
            </a:r>
            <a:r>
              <a:rPr lang="en-GB" sz="1800" b="1" dirty="0"/>
              <a:t>a regulatory framework </a:t>
            </a:r>
            <a:r>
              <a:rPr lang="en-GB" sz="1800" dirty="0"/>
              <a:t>to support the processes</a:t>
            </a:r>
          </a:p>
          <a:p>
            <a:pPr algn="just"/>
            <a:r>
              <a:rPr lang="en-GB" sz="1800" dirty="0"/>
              <a:t>It is essential to consider the processes to disseminate RP culture on radon </a:t>
            </a:r>
            <a:r>
              <a:rPr lang="en-GB" sz="1800" b="1" dirty="0"/>
              <a:t>on a long-term perspective.</a:t>
            </a:r>
            <a:r>
              <a:rPr lang="en-GB" sz="1800" dirty="0"/>
              <a:t> Actions have to be renewed regularly to maintain dynamic toward the radon action plans</a:t>
            </a:r>
          </a:p>
          <a:p>
            <a:pPr algn="just"/>
            <a:endParaRPr lang="en-GB" sz="1800" dirty="0"/>
          </a:p>
          <a:p>
            <a:pPr lvl="1" algn="just"/>
            <a:endParaRPr lang="en-GB" sz="1800" dirty="0"/>
          </a:p>
          <a:p>
            <a:pPr algn="just"/>
            <a:endParaRPr lang="en-GB" sz="1800" dirty="0"/>
          </a:p>
          <a:p>
            <a:pPr algn="just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76212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6C919C-2EFA-CA4B-8D38-9F2CD67D2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842" y="524609"/>
            <a:ext cx="5512094" cy="740312"/>
          </a:xfrm>
        </p:spPr>
        <p:txBody>
          <a:bodyPr>
            <a:normAutofit/>
          </a:bodyPr>
          <a:lstStyle/>
          <a:p>
            <a:r>
              <a:rPr lang="en-GB" dirty="0"/>
              <a:t>Summary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6766C4-5A55-0148-82F8-B98F55BC9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3" y="1634492"/>
            <a:ext cx="8788397" cy="4716067"/>
          </a:xfrm>
        </p:spPr>
        <p:txBody>
          <a:bodyPr>
            <a:noAutofit/>
          </a:bodyPr>
          <a:lstStyle/>
          <a:p>
            <a:pPr algn="just"/>
            <a:r>
              <a:rPr lang="en-GB" sz="2400" dirty="0"/>
              <a:t>For radon exposures, there are large differences in how the role and level of stakeholder engagement are interpreted</a:t>
            </a:r>
          </a:p>
          <a:p>
            <a:pPr lvl="1" algn="just"/>
            <a:r>
              <a:rPr lang="en-GB" sz="2000" dirty="0"/>
              <a:t>On the formal, international level</a:t>
            </a:r>
          </a:p>
          <a:p>
            <a:pPr lvl="1" algn="just"/>
            <a:r>
              <a:rPr lang="en-GB" sz="2000" dirty="0"/>
              <a:t>On the formal level in different countries</a:t>
            </a:r>
          </a:p>
          <a:p>
            <a:pPr lvl="1" algn="just"/>
            <a:r>
              <a:rPr lang="en-GB" sz="2000" dirty="0"/>
              <a:t>On the practical, national level in different countries</a:t>
            </a:r>
          </a:p>
          <a:p>
            <a:pPr lvl="1" algn="just"/>
            <a:r>
              <a:rPr lang="en-GB" sz="2000" dirty="0"/>
              <a:t>On different regulatory and policy levels within different countries</a:t>
            </a:r>
          </a:p>
          <a:p>
            <a:pPr lvl="1" algn="just"/>
            <a:endParaRPr lang="en-GB" sz="2000" dirty="0"/>
          </a:p>
          <a:p>
            <a:pPr algn="just"/>
            <a:r>
              <a:rPr lang="en-GB" sz="2400" dirty="0"/>
              <a:t>However, stakeholder engagement is important</a:t>
            </a:r>
          </a:p>
          <a:p>
            <a:pPr lvl="1" algn="just"/>
            <a:r>
              <a:rPr lang="en-GB" sz="2000" dirty="0"/>
              <a:t>To improve dealing with radon</a:t>
            </a:r>
          </a:p>
          <a:p>
            <a:pPr lvl="1" algn="just"/>
            <a:r>
              <a:rPr lang="en-GB" sz="2000" dirty="0"/>
              <a:t>To strengthen RP culture</a:t>
            </a:r>
          </a:p>
          <a:p>
            <a:pPr algn="just"/>
            <a:endParaRPr lang="en-GB" sz="2400" dirty="0"/>
          </a:p>
          <a:p>
            <a:pPr algn="just"/>
            <a:endParaRPr lang="en-GB" sz="2400" dirty="0"/>
          </a:p>
          <a:p>
            <a:pPr algn="just"/>
            <a:endParaRPr lang="en-GB" sz="2400" dirty="0"/>
          </a:p>
          <a:p>
            <a:pPr algn="just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93825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Context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83834"/>
            <a:ext cx="8525933" cy="4493129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rgbClr val="4AA0B1"/>
                </a:solidFill>
              </a:rPr>
              <a:t>In some countries: </a:t>
            </a:r>
          </a:p>
          <a:p>
            <a:pPr lvl="1"/>
            <a:r>
              <a:rPr lang="en-GB" sz="2000" dirty="0"/>
              <a:t>Although people living in high radon areas know that radon is bad for their health, they are not concerned about living in a house with high radon concentrations.</a:t>
            </a:r>
          </a:p>
          <a:p>
            <a:r>
              <a:rPr lang="en-GB" sz="2400" b="1" dirty="0">
                <a:solidFill>
                  <a:srgbClr val="4AA0B1"/>
                </a:solidFill>
              </a:rPr>
              <a:t>Campaigns aimed at increasing radon awareness showed:</a:t>
            </a:r>
            <a:r>
              <a:rPr lang="en-GB" sz="2400" dirty="0"/>
              <a:t> </a:t>
            </a:r>
          </a:p>
          <a:p>
            <a:pPr lvl="1"/>
            <a:r>
              <a:rPr lang="en-GB" sz="2000" dirty="0"/>
              <a:t>increased awareness does not automatically lead to action and behavioural change. </a:t>
            </a:r>
          </a:p>
          <a:p>
            <a:r>
              <a:rPr lang="en-US" sz="2400" b="1" dirty="0">
                <a:solidFill>
                  <a:srgbClr val="4AA0B1"/>
                </a:solidFill>
              </a:rPr>
              <a:t>Radon measurements: </a:t>
            </a:r>
            <a:r>
              <a:rPr lang="en-US" sz="2400" b="1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Only small fractions of the population in affected areas carry out effectively.</a:t>
            </a:r>
          </a:p>
          <a:p>
            <a:r>
              <a:rPr lang="en-GB" sz="2400" b="1" dirty="0">
                <a:solidFill>
                  <a:srgbClr val="4AA0B1"/>
                </a:solidFill>
              </a:rPr>
              <a:t>National campaigns </a:t>
            </a:r>
            <a:r>
              <a:rPr lang="en-GB" sz="2400" dirty="0"/>
              <a:t>proved </a:t>
            </a:r>
            <a:r>
              <a:rPr lang="en-GB" sz="2400" b="1" dirty="0">
                <a:solidFill>
                  <a:srgbClr val="4AA0B1"/>
                </a:solidFill>
              </a:rPr>
              <a:t>less effective </a:t>
            </a:r>
            <a:r>
              <a:rPr lang="en-GB" sz="2400" dirty="0"/>
              <a:t>than </a:t>
            </a:r>
            <a:r>
              <a:rPr lang="en-GB" sz="2400" b="1" dirty="0">
                <a:solidFill>
                  <a:srgbClr val="4AA0B1"/>
                </a:solidFill>
              </a:rPr>
              <a:t>campaigns at local level</a:t>
            </a:r>
            <a:r>
              <a:rPr lang="en-GB" sz="2400" dirty="0"/>
              <a:t>. </a:t>
            </a:r>
            <a:r>
              <a:rPr lang="en-GB" sz="2400" dirty="0">
                <a:sym typeface="Wingdings" panose="05000000000000000000" pitchFamily="2" charset="2"/>
              </a:rPr>
              <a:t> </a:t>
            </a:r>
            <a:r>
              <a:rPr lang="en-GB" sz="2000" dirty="0"/>
              <a:t>Local initiatives for radon risk reduction are currently being developed, with support from national authorities.</a:t>
            </a:r>
          </a:p>
        </p:txBody>
      </p:sp>
    </p:spTree>
    <p:extLst>
      <p:ext uri="{BB962C8B-B14F-4D97-AF65-F5344CB8AC3E}">
        <p14:creationId xmlns:p14="http://schemas.microsoft.com/office/powerpoint/2010/main" val="426192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 Stakeholder engagement?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83834"/>
            <a:ext cx="8525933" cy="4493129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4AA0B1"/>
                </a:solidFill>
              </a:rPr>
              <a:t>Negotiation</a:t>
            </a:r>
            <a:r>
              <a:rPr lang="en-US" sz="2400" dirty="0">
                <a:solidFill>
                  <a:srgbClr val="4AA0B1"/>
                </a:solidFill>
              </a:rPr>
              <a:t> </a:t>
            </a:r>
            <a:r>
              <a:rPr lang="en-US" sz="2400" dirty="0"/>
              <a:t>with involved parties has taken place in the past on different levels </a:t>
            </a:r>
          </a:p>
          <a:p>
            <a:pPr lvl="1"/>
            <a:r>
              <a:rPr lang="en-US" sz="2000" dirty="0"/>
              <a:t>local municipalities, building industry</a:t>
            </a:r>
          </a:p>
          <a:p>
            <a:pPr lvl="1"/>
            <a:r>
              <a:rPr lang="en-US" sz="2000" dirty="0"/>
              <a:t>involving main players in new legislation</a:t>
            </a:r>
          </a:p>
          <a:p>
            <a:pPr lvl="1"/>
            <a:r>
              <a:rPr lang="en-US" sz="2000" dirty="0"/>
              <a:t>Training of architects, local governments </a:t>
            </a:r>
          </a:p>
          <a:p>
            <a:r>
              <a:rPr lang="en-US" sz="2400" dirty="0"/>
              <a:t>But: </a:t>
            </a:r>
            <a:r>
              <a:rPr lang="en-US" sz="2400" b="1" dirty="0">
                <a:solidFill>
                  <a:srgbClr val="4AA0B1"/>
                </a:solidFill>
              </a:rPr>
              <a:t>no structured approach </a:t>
            </a:r>
            <a:r>
              <a:rPr lang="en-US" sz="2400" dirty="0"/>
              <a:t>to stakeholder engagement</a:t>
            </a:r>
          </a:p>
          <a:p>
            <a:endParaRPr lang="en-US" sz="2400" dirty="0"/>
          </a:p>
          <a:p>
            <a:r>
              <a:rPr lang="en-US" sz="2400" dirty="0"/>
              <a:t>Awareness does not automatically lead to action – stakeholder engagement may contribute to addressing this value-action gap</a:t>
            </a:r>
          </a:p>
        </p:txBody>
      </p:sp>
    </p:spTree>
    <p:extLst>
      <p:ext uri="{BB962C8B-B14F-4D97-AF65-F5344CB8AC3E}">
        <p14:creationId xmlns:p14="http://schemas.microsoft.com/office/powerpoint/2010/main" val="422349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3544" y="521708"/>
            <a:ext cx="4992154" cy="740312"/>
          </a:xfrm>
        </p:spPr>
        <p:txBody>
          <a:bodyPr>
            <a:normAutofit fontScale="90000"/>
          </a:bodyPr>
          <a:lstStyle/>
          <a:p>
            <a:r>
              <a:rPr lang="en-GB" dirty="0"/>
              <a:t>Why Stakeholder engagement?</a:t>
            </a:r>
            <a:br>
              <a:rPr lang="en-GB" dirty="0"/>
            </a:br>
            <a:r>
              <a:rPr lang="en-GB" dirty="0"/>
              <a:t>A (legal) request for engagement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9960" y="5385199"/>
            <a:ext cx="8525933" cy="1140147"/>
          </a:xfrm>
          <a:ln w="25400">
            <a:solidFill>
              <a:srgbClr val="4AA0B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100" i="1" dirty="0"/>
              <a:t>§102 „Member States shall provide as appropriate for the </a:t>
            </a:r>
            <a:r>
              <a:rPr lang="en-GB" sz="2100" b="1" i="1" dirty="0"/>
              <a:t>involvement of stakeholders</a:t>
            </a:r>
            <a:r>
              <a:rPr lang="en-GB" sz="2100" i="1" dirty="0"/>
              <a:t> in decisions regarding the development and implementation of strategies for managing exposure situations “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20392" t="18812" r="19202" b="5546"/>
          <a:stretch/>
        </p:blipFill>
        <p:spPr bwMode="auto">
          <a:xfrm>
            <a:off x="229960" y="1535343"/>
            <a:ext cx="3623584" cy="24861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0" y="2969724"/>
            <a:ext cx="4183893" cy="2031325"/>
          </a:xfrm>
          <a:prstGeom prst="rect">
            <a:avLst/>
          </a:prstGeom>
          <a:noFill/>
          <a:ln w="25400">
            <a:solidFill>
              <a:srgbClr val="4AA0B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100" i="1" dirty="0">
                <a:latin typeface="+mn-lt"/>
              </a:rPr>
              <a:t>Annex XVIII, 10: “</a:t>
            </a:r>
            <a:r>
              <a:rPr lang="en-GB" sz="2100" b="1" i="1" dirty="0">
                <a:latin typeface="+mn-lt"/>
              </a:rPr>
              <a:t>Strategy for communication </a:t>
            </a:r>
            <a:r>
              <a:rPr lang="en-GB" sz="2100" i="1" dirty="0">
                <a:latin typeface="+mn-lt"/>
              </a:rPr>
              <a:t>to increase public awareness and inform local decision makers, employers and employees of the risks of radon, including in relation to smoking“.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572000" y="1523745"/>
            <a:ext cx="4183893" cy="1061829"/>
          </a:xfrm>
          <a:prstGeom prst="rect">
            <a:avLst/>
          </a:prstGeom>
          <a:noFill/>
          <a:ln w="25400">
            <a:solidFill>
              <a:srgbClr val="4AA0B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i="1" dirty="0">
                <a:latin typeface="+mn-lt"/>
              </a:rPr>
              <a:t>“National action plans are needed for addressing long- term risks from radon exposure”</a:t>
            </a:r>
            <a:endParaRPr lang="de-DE" sz="21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597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9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83834"/>
            <a:ext cx="8525933" cy="4493129"/>
          </a:xfrm>
        </p:spPr>
        <p:txBody>
          <a:bodyPr/>
          <a:lstStyle/>
          <a:p>
            <a:r>
              <a:rPr lang="en-US" sz="2400" dirty="0"/>
              <a:t>Document analysis</a:t>
            </a:r>
          </a:p>
          <a:p>
            <a:pPr lvl="1"/>
            <a:r>
              <a:rPr lang="en-US" sz="2000" dirty="0"/>
              <a:t>International documents</a:t>
            </a:r>
          </a:p>
          <a:p>
            <a:pPr lvl="1"/>
            <a:r>
              <a:rPr lang="en-US" sz="2000" dirty="0"/>
              <a:t>National prescriptions </a:t>
            </a:r>
          </a:p>
          <a:p>
            <a:r>
              <a:rPr lang="en-US" sz="2400" dirty="0"/>
              <a:t>Interviews with representatives of international </a:t>
            </a:r>
            <a:r>
              <a:rPr lang="en-US" sz="2400" dirty="0" err="1"/>
              <a:t>organisations</a:t>
            </a:r>
            <a:endParaRPr lang="en-US" sz="2000" dirty="0"/>
          </a:p>
          <a:p>
            <a:pPr lvl="2"/>
            <a:endParaRPr lang="nl-BE" sz="1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36303" y="524609"/>
            <a:ext cx="5370630" cy="740312"/>
          </a:xfrm>
        </p:spPr>
        <p:txBody>
          <a:bodyPr>
            <a:normAutofit fontScale="90000"/>
          </a:bodyPr>
          <a:lstStyle/>
          <a:p>
            <a:r>
              <a:rPr lang="en-US" dirty="0"/>
              <a:t>ENGAGE WP 1: Rationales and frameworks for stakeholder engagement in radiation protection </a:t>
            </a:r>
          </a:p>
        </p:txBody>
      </p:sp>
    </p:spTree>
    <p:extLst>
      <p:ext uri="{BB962C8B-B14F-4D97-AF65-F5344CB8AC3E}">
        <p14:creationId xmlns:p14="http://schemas.microsoft.com/office/powerpoint/2010/main" val="2075885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781425" y="524609"/>
            <a:ext cx="5125507" cy="740312"/>
          </a:xfrm>
        </p:spPr>
        <p:txBody>
          <a:bodyPr>
            <a:normAutofit/>
          </a:bodyPr>
          <a:lstStyle/>
          <a:p>
            <a:r>
              <a:rPr lang="de-DE" dirty="0"/>
              <a:t>International </a:t>
            </a:r>
            <a:r>
              <a:rPr lang="de-DE" dirty="0" err="1"/>
              <a:t>documents</a:t>
            </a:r>
            <a:endParaRPr lang="en-US" dirty="0"/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70B77944-511A-4BD6-873E-71C893E4A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041" y="1465849"/>
            <a:ext cx="8525933" cy="3949578"/>
          </a:xfrm>
        </p:spPr>
        <p:txBody>
          <a:bodyPr>
            <a:noAutofit/>
          </a:bodyPr>
          <a:lstStyle/>
          <a:p>
            <a:r>
              <a:rPr lang="en-GB" sz="2000" b="1" dirty="0">
                <a:solidFill>
                  <a:srgbClr val="4AA0B1"/>
                </a:solidFill>
              </a:rPr>
              <a:t>WHO</a:t>
            </a:r>
            <a:r>
              <a:rPr lang="en-GB" sz="2000" dirty="0"/>
              <a:t> </a:t>
            </a:r>
            <a:r>
              <a:rPr lang="en-GB" sz="2000" b="1" dirty="0">
                <a:solidFill>
                  <a:srgbClr val="4AA0B1"/>
                </a:solidFill>
              </a:rPr>
              <a:t>Handbook on indoor radon</a:t>
            </a:r>
            <a:r>
              <a:rPr lang="en-GB" sz="2000" dirty="0"/>
              <a:t>. A public health perspective. 2009</a:t>
            </a:r>
          </a:p>
          <a:p>
            <a:r>
              <a:rPr lang="en-GB" sz="2000" b="1" dirty="0">
                <a:solidFill>
                  <a:srgbClr val="4AA0B1"/>
                </a:solidFill>
              </a:rPr>
              <a:t>RADPAR Project</a:t>
            </a:r>
            <a:r>
              <a:rPr lang="en-GB" sz="2000" dirty="0"/>
              <a:t>. RADPAR FINAL SCIENTIFIC REPORT Radon Prevention and Remediation (2012)</a:t>
            </a:r>
            <a:endParaRPr lang="en-GB" sz="2000" b="1" dirty="0"/>
          </a:p>
          <a:p>
            <a:r>
              <a:rPr lang="en-GB" sz="2000" b="1" dirty="0">
                <a:solidFill>
                  <a:srgbClr val="4AA0B1"/>
                </a:solidFill>
              </a:rPr>
              <a:t>EU Drinking water directive 2013/51/EURATOM </a:t>
            </a:r>
            <a:r>
              <a:rPr lang="en-GB" sz="2000" dirty="0"/>
              <a:t>with regard to </a:t>
            </a:r>
            <a:r>
              <a:rPr lang="en-GB" sz="2000" b="1" dirty="0">
                <a:solidFill>
                  <a:srgbClr val="4AA0B1"/>
                </a:solidFill>
              </a:rPr>
              <a:t>radioactive substances in water</a:t>
            </a:r>
            <a:r>
              <a:rPr lang="en-GB" sz="2000" dirty="0"/>
              <a:t> intended for human consumption. </a:t>
            </a:r>
          </a:p>
          <a:p>
            <a:r>
              <a:rPr lang="en-GB" sz="2000" b="1" dirty="0">
                <a:solidFill>
                  <a:srgbClr val="4AA0B1"/>
                </a:solidFill>
              </a:rPr>
              <a:t>EU Basic Safety Standards 2013</a:t>
            </a:r>
          </a:p>
          <a:p>
            <a:r>
              <a:rPr lang="en-GB" sz="2000" b="1" dirty="0">
                <a:solidFill>
                  <a:srgbClr val="4AA0B1"/>
                </a:solidFill>
              </a:rPr>
              <a:t>ICRP Publication 126. </a:t>
            </a:r>
            <a:r>
              <a:rPr lang="en-GB" sz="2000" dirty="0"/>
              <a:t>Radiological Protection against Radon Exposure. ICRP 2014</a:t>
            </a:r>
          </a:p>
          <a:p>
            <a:r>
              <a:rPr lang="en-GB" sz="2000" b="1" dirty="0">
                <a:solidFill>
                  <a:srgbClr val="4AA0B1"/>
                </a:solidFill>
              </a:rPr>
              <a:t>IAEA Specific safety guide 2015 </a:t>
            </a:r>
            <a:r>
              <a:rPr lang="en-GB" sz="2000" dirty="0"/>
              <a:t>Protection of the Public against Exposure Indoors due to Radon and Other Natural Sources of Radiation. </a:t>
            </a:r>
            <a:endParaRPr lang="en-GB" sz="2000" b="1" dirty="0">
              <a:solidFill>
                <a:srgbClr val="4AA0B1"/>
              </a:solidFill>
            </a:endParaRPr>
          </a:p>
          <a:p>
            <a:r>
              <a:rPr lang="en-GB" sz="2000" b="1" dirty="0">
                <a:solidFill>
                  <a:srgbClr val="4AA0B1"/>
                </a:solidFill>
              </a:rPr>
              <a:t>IAEA: </a:t>
            </a:r>
            <a:r>
              <a:rPr lang="en-GB" sz="2000" dirty="0"/>
              <a:t>Radon in Homes.</a:t>
            </a:r>
            <a:r>
              <a:rPr lang="en-GB" sz="2000" b="1" dirty="0">
                <a:solidFill>
                  <a:srgbClr val="4AA0B1"/>
                </a:solidFill>
              </a:rPr>
              <a:t> </a:t>
            </a:r>
            <a:r>
              <a:rPr lang="en-GB" sz="2000" dirty="0"/>
              <a:t>Factsheet for Decision Makers. </a:t>
            </a:r>
            <a:endParaRPr lang="en-GB" sz="2000" b="1" dirty="0">
              <a:solidFill>
                <a:srgbClr val="4AA0B1"/>
              </a:solidFill>
            </a:endParaRPr>
          </a:p>
          <a:p>
            <a:r>
              <a:rPr lang="en-GB" sz="2000" b="1" dirty="0">
                <a:solidFill>
                  <a:srgbClr val="4AA0B1"/>
                </a:solidFill>
              </a:rPr>
              <a:t>HERCA 2016 </a:t>
            </a:r>
            <a:r>
              <a:rPr lang="en-GB" sz="2000" dirty="0"/>
              <a:t>Common understanding and recommendations related of the BSS requirements on radon in workplaces. </a:t>
            </a:r>
          </a:p>
          <a:p>
            <a:pPr lvl="1"/>
            <a:endParaRPr lang="en-GB" sz="2000" dirty="0"/>
          </a:p>
        </p:txBody>
      </p:sp>
      <p:sp>
        <p:nvSpPr>
          <p:cNvPr id="2" name="Textfeld 1"/>
          <p:cNvSpPr txBox="1"/>
          <p:nvPr/>
        </p:nvSpPr>
        <p:spPr>
          <a:xfrm>
            <a:off x="2827175" y="2211355"/>
            <a:ext cx="2939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  <a:sym typeface="Wingdings" panose="05000000000000000000" pitchFamily="2" charset="2"/>
              </a:rPr>
              <a:t> “</a:t>
            </a:r>
            <a:r>
              <a:rPr lang="en-GB" sz="2000" b="1" dirty="0">
                <a:latin typeface="+mn-lt"/>
              </a:rPr>
              <a:t>persuade, inform”</a:t>
            </a:r>
            <a:endParaRPr lang="de-DE" sz="2000" dirty="0"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512768" y="2883159"/>
            <a:ext cx="1912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 eaLnBrk="1" fontAlgn="auto" hangingPunct="1">
              <a:spcBef>
                <a:spcPts val="750"/>
              </a:spcBef>
              <a:spcAft>
                <a:spcPts val="0"/>
              </a:spcAft>
              <a:buClr>
                <a:srgbClr val="008080"/>
              </a:buClr>
              <a:buSzPct val="75000"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 “</a:t>
            </a:r>
            <a:r>
              <a:rPr lang="en-GB" sz="2000" b="1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inform”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181601" y="5841659"/>
            <a:ext cx="1912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 eaLnBrk="1" fontAlgn="auto" hangingPunct="1">
              <a:spcBef>
                <a:spcPts val="750"/>
              </a:spcBef>
              <a:spcAft>
                <a:spcPts val="0"/>
              </a:spcAft>
              <a:buClr>
                <a:srgbClr val="008080"/>
              </a:buClr>
              <a:buSzPct val="75000"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 “</a:t>
            </a:r>
            <a:r>
              <a:rPr lang="en-GB" sz="2000" b="1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inform”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endParaRPr lang="en-GB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68041" y="1875453"/>
            <a:ext cx="8417184" cy="7360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363408" y="2607119"/>
            <a:ext cx="8417184" cy="7360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363408" y="5505757"/>
            <a:ext cx="8417184" cy="7360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713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781425" y="524609"/>
            <a:ext cx="5125507" cy="740312"/>
          </a:xfrm>
        </p:spPr>
        <p:txBody>
          <a:bodyPr>
            <a:normAutofit fontScale="90000"/>
          </a:bodyPr>
          <a:lstStyle/>
          <a:p>
            <a:r>
              <a:rPr lang="en-GB" dirty="0"/>
              <a:t>International documents: a closer look at…</a:t>
            </a: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70B77944-511A-4BD6-873E-71C893E4A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041" y="1465849"/>
            <a:ext cx="8525933" cy="3949578"/>
          </a:xfrm>
        </p:spPr>
        <p:txBody>
          <a:bodyPr>
            <a:noAutofit/>
          </a:bodyPr>
          <a:lstStyle/>
          <a:p>
            <a:r>
              <a:rPr lang="en-GB" sz="2000" b="1" dirty="0">
                <a:solidFill>
                  <a:srgbClr val="4AA0B1"/>
                </a:solidFill>
              </a:rPr>
              <a:t>WHO</a:t>
            </a:r>
            <a:r>
              <a:rPr lang="en-GB" sz="2000" dirty="0"/>
              <a:t> </a:t>
            </a:r>
            <a:r>
              <a:rPr lang="en-GB" sz="2000" b="1" dirty="0">
                <a:solidFill>
                  <a:srgbClr val="4AA0B1"/>
                </a:solidFill>
              </a:rPr>
              <a:t>Handbook on indoor radon. </a:t>
            </a:r>
            <a:r>
              <a:rPr lang="en-GB" sz="2000" dirty="0"/>
              <a:t>A public health perspective. 2009</a:t>
            </a:r>
          </a:p>
          <a:p>
            <a:endParaRPr lang="en-GB" sz="2000" b="1" dirty="0">
              <a:solidFill>
                <a:srgbClr val="4AA0B1"/>
              </a:solidFill>
            </a:endParaRPr>
          </a:p>
          <a:p>
            <a:endParaRPr lang="en-GB" sz="2000" dirty="0">
              <a:sym typeface="Wingdings" panose="05000000000000000000" pitchFamily="2" charset="2"/>
            </a:endParaRPr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b="1" dirty="0">
                <a:solidFill>
                  <a:srgbClr val="4AA0B1"/>
                </a:solidFill>
              </a:rPr>
              <a:t>EU Basic Safety Standards 2013</a:t>
            </a:r>
          </a:p>
          <a:p>
            <a:r>
              <a:rPr lang="en-GB" sz="2000" b="1" dirty="0">
                <a:solidFill>
                  <a:srgbClr val="4AA0B1"/>
                </a:solidFill>
              </a:rPr>
              <a:t>ICRP Publication 126. </a:t>
            </a:r>
            <a:r>
              <a:rPr lang="en-GB" sz="2000" dirty="0"/>
              <a:t>Radiological Protection against Radon Exposure. ICRP 2014</a:t>
            </a:r>
          </a:p>
          <a:p>
            <a:r>
              <a:rPr lang="en-GB" sz="2000" b="1" dirty="0">
                <a:solidFill>
                  <a:srgbClr val="4AA0B1"/>
                </a:solidFill>
              </a:rPr>
              <a:t>IAEA Specific safety guide 2015 </a:t>
            </a:r>
            <a:r>
              <a:rPr lang="en-GB" sz="2000" dirty="0"/>
              <a:t>Protection of the Public against Exposure Indoors due to Radon and Other Natural Sources of Radiation. </a:t>
            </a:r>
            <a:endParaRPr lang="en-GB" sz="2000" b="1" dirty="0">
              <a:solidFill>
                <a:srgbClr val="4AA0B1"/>
              </a:solidFill>
            </a:endParaRPr>
          </a:p>
          <a:p>
            <a:endParaRPr lang="en-GB" sz="2000" dirty="0"/>
          </a:p>
          <a:p>
            <a:endParaRPr lang="en-GB" sz="2000" dirty="0"/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04781677"/>
      </p:ext>
    </p:extLst>
  </p:cSld>
  <p:clrMapOvr>
    <a:masterClrMapping/>
  </p:clrMapOvr>
</p:sld>
</file>

<file path=ppt/theme/theme1.xml><?xml version="1.0" encoding="utf-8"?>
<a:theme xmlns:a="http://schemas.openxmlformats.org/drawingml/2006/main" name="CONCER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CERT" id="{9E37ED38-8528-4622-97B5-E50A59913621}" vid="{C3144AF8-E3B1-46BB-B32C-B5F65E8202C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2E699366340D41B67FD2BA5630CCCF" ma:contentTypeVersion="3" ma:contentTypeDescription="Create a new document." ma:contentTypeScope="" ma:versionID="4e890b030306360b1caedebf40a60296">
  <xsd:schema xmlns:xsd="http://www.w3.org/2001/XMLSchema" xmlns:xs="http://www.w3.org/2001/XMLSchema" xmlns:p="http://schemas.microsoft.com/office/2006/metadata/properties" xmlns:ns2="9fadf70c-5e39-45e6-af1b-37916fb9636d" targetNamespace="http://schemas.microsoft.com/office/2006/metadata/properties" ma:root="true" ma:fieldsID="b6c78b3442fe6a4046643687873bf358" ns2:_="">
    <xsd:import namespace="9fadf70c-5e39-45e6-af1b-37916fb9636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adf70c-5e39-45e6-af1b-37916fb96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98415E-5A29-4C5C-B490-F1B4C558EC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adf70c-5e39-45e6-af1b-37916fb963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A6463A-878E-44C1-A208-01170601C7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2D18AD-630F-4686-B02D-DE0845F6EADE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9fadf70c-5e39-45e6-af1b-37916fb9636d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_SCK</Template>
  <TotalTime>1</TotalTime>
  <Pages>22</Pages>
  <Words>3369</Words>
  <Application>Microsoft Office PowerPoint</Application>
  <PresentationFormat>Prezentácia na obrazovke (4:3)</PresentationFormat>
  <Paragraphs>310</Paragraphs>
  <Slides>35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35</vt:i4>
      </vt:variant>
    </vt:vector>
  </HeadingPairs>
  <TitlesOfParts>
    <vt:vector size="44" baseType="lpstr">
      <vt:lpstr>ＭＳ Ｐゴシック</vt:lpstr>
      <vt:lpstr>Arial</vt:lpstr>
      <vt:lpstr>Calibri</vt:lpstr>
      <vt:lpstr>Calibri Light</vt:lpstr>
      <vt:lpstr>Interstate-Regular</vt:lpstr>
      <vt:lpstr>Times New Roman</vt:lpstr>
      <vt:lpstr>Webdings</vt:lpstr>
      <vt:lpstr>Wingdings</vt:lpstr>
      <vt:lpstr>CONCERT</vt:lpstr>
      <vt:lpstr>Prezentácia programu PowerPoint</vt:lpstr>
      <vt:lpstr>Prezentácia programu PowerPoint</vt:lpstr>
      <vt:lpstr>Context</vt:lpstr>
      <vt:lpstr>Context</vt:lpstr>
      <vt:lpstr>Why Stakeholder engagement?</vt:lpstr>
      <vt:lpstr>Why Stakeholder engagement? A (legal) request for engagement</vt:lpstr>
      <vt:lpstr>ENGAGE WP 1: Rationales and frameworks for stakeholder engagement in radiation protection </vt:lpstr>
      <vt:lpstr>International documents</vt:lpstr>
      <vt:lpstr>International documents: a closer look at…</vt:lpstr>
      <vt:lpstr>WHO Handbook  on indoor radon 2009</vt:lpstr>
      <vt:lpstr>ICRP 126</vt:lpstr>
      <vt:lpstr>IAEA 2015 - 1</vt:lpstr>
      <vt:lpstr>IAEA 2015 - 2</vt:lpstr>
      <vt:lpstr>EU BSS 2013</vt:lpstr>
      <vt:lpstr>Complementary: Interviews </vt:lpstr>
      <vt:lpstr>Summary  international prescriptions</vt:lpstr>
      <vt:lpstr>National documents</vt:lpstr>
      <vt:lpstr>Main findings  national documents</vt:lpstr>
      <vt:lpstr>ERPW, Rovinj: Round Table on Stakeholder engagement </vt:lpstr>
      <vt:lpstr>WP2, Stakeholder Engagement in Practice: 4 Case studies</vt:lpstr>
      <vt:lpstr>Case study Slovenia: Stakeholder engagement in case of the national radon program</vt:lpstr>
      <vt:lpstr>Case study Wallonia – Belgium: Communication and Management of intervention in case of high radon exposure level</vt:lpstr>
      <vt:lpstr>Case study Italy:  Stakeholders in radon risk  and prevention</vt:lpstr>
      <vt:lpstr>Case study: Evaluating radon websites from a stakeholder engagement perspective </vt:lpstr>
      <vt:lpstr>Findings: Connection prescriptions-practice</vt:lpstr>
      <vt:lpstr>Findings: Connection prescriptions-practice</vt:lpstr>
      <vt:lpstr>Findings: Connection prescriptions-practice</vt:lpstr>
      <vt:lpstr>Case studies related to RP culture in the field of radon management (ENGAGE WP3) </vt:lpstr>
      <vt:lpstr>Target Stakeholders – Aim of  RP culture</vt:lpstr>
      <vt:lpstr> Aim of RP culture: Specificities related to the stakeholders (1/2)</vt:lpstr>
      <vt:lpstr> Aim of RP culture: Specificities related to the stakeholders (2/2)</vt:lpstr>
      <vt:lpstr>Tools, methods and process  to build RP culture (1/2)</vt:lpstr>
      <vt:lpstr>Tools, methods and process  to build RP culture (2/2)</vt:lpstr>
      <vt:lpstr>Lessons learned – Key issues in developing RP culture  in the field of radon exposure</vt:lpstr>
      <vt:lpstr>Summary</vt:lpstr>
    </vt:vector>
  </TitlesOfParts>
  <Company>SCK-CEN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Oudheusden Michiel</dc:creator>
  <cp:lastModifiedBy>L 102</cp:lastModifiedBy>
  <cp:revision>141</cp:revision>
  <cp:lastPrinted>2011-12-22T07:31:06Z</cp:lastPrinted>
  <dcterms:created xsi:type="dcterms:W3CDTF">2017-11-13T09:28:55Z</dcterms:created>
  <dcterms:modified xsi:type="dcterms:W3CDTF">2019-09-11T14:00:00Z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exandriaPath">
    <vt:lpwstr/>
  </property>
  <property fmtid="{D5CDD505-2E9C-101B-9397-08002B2CF9AE}" pid="3" name="ContentTypeId">
    <vt:lpwstr>0x010100452E699366340D41B67FD2BA5630CCCF</vt:lpwstr>
  </property>
</Properties>
</file>