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</p:sldMasterIdLst>
  <p:notesMasterIdLst>
    <p:notesMasterId r:id="rId6"/>
  </p:notesMasterIdLst>
  <p:handoutMasterIdLst>
    <p:handoutMasterId r:id="rId7"/>
  </p:handoutMasterIdLst>
  <p:sldIdLst>
    <p:sldId id="326" r:id="rId2"/>
    <p:sldId id="458" r:id="rId3"/>
    <p:sldId id="459" r:id="rId4"/>
    <p:sldId id="460" r:id="rId5"/>
  </p:sldIdLst>
  <p:sldSz cx="9144000" cy="6858000" type="screen4x3"/>
  <p:notesSz cx="6669088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canu Catrinel" initials="TC" lastIdx="2" clrIdx="0">
    <p:extLst>
      <p:ext uri="{19B8F6BF-5375-455C-9EA6-DF929625EA0E}">
        <p15:presenceInfo xmlns:p15="http://schemas.microsoft.com/office/powerpoint/2012/main" userId="S-1-5-21-2143564435-1125984783-857296014-70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A0B1"/>
    <a:srgbClr val="007DC3"/>
    <a:srgbClr val="FF5050"/>
    <a:srgbClr val="5C81CE"/>
    <a:srgbClr val="FFFFFF"/>
    <a:srgbClr val="9578F2"/>
    <a:srgbClr val="00FFCC"/>
    <a:srgbClr val="F9FDDB"/>
    <a:srgbClr val="CC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3165" autoAdjust="0"/>
  </p:normalViewPr>
  <p:slideViewPr>
    <p:cSldViewPr snapToGrid="0">
      <p:cViewPr varScale="1">
        <p:scale>
          <a:sx n="78" d="100"/>
          <a:sy n="78" d="100"/>
        </p:scale>
        <p:origin x="163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-138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3445" y="9442131"/>
            <a:ext cx="184842" cy="3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95" tIns="45747" rIns="91495" bIns="4574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9314630"/>
            <a:ext cx="6669088" cy="30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2017 - </a:t>
            </a:r>
            <a:r>
              <a:rPr lang="en-GB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90596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1629" y="4745409"/>
            <a:ext cx="4884763" cy="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6" tIns="45157" rIns="91926" bIns="4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noProof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9950" y="755650"/>
            <a:ext cx="4930775" cy="3698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9314630"/>
            <a:ext cx="6669088" cy="30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2017 - </a:t>
            </a:r>
            <a:r>
              <a:rPr lang="en-GB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2896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probability of measuring a level of radon much above the recommendations in dwellings is not limited to risk areas as they are defined by the tool</a:t>
            </a:r>
          </a:p>
        </p:txBody>
      </p:sp>
    </p:spTree>
    <p:extLst>
      <p:ext uri="{BB962C8B-B14F-4D97-AF65-F5344CB8AC3E}">
        <p14:creationId xmlns:p14="http://schemas.microsoft.com/office/powerpoint/2010/main" val="280919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motivations for participation: one can distinguish between several modes of motivations: instrumental (it is applied to secure an end point), normative (e.g. “it is the right thing to do”, it responds to a certain principle), and substantive (it is applied to achieve better decisions) ;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694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4479"/>
            <a:ext cx="7772400" cy="195548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1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549" y="524609"/>
            <a:ext cx="4887383" cy="740312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227385"/>
            <a:ext cx="8525933" cy="3949578"/>
          </a:xfrm>
        </p:spPr>
        <p:txBody>
          <a:bodyPr/>
          <a:lstStyle>
            <a:lvl1pPr marL="269875" indent="-269875">
              <a:lnSpc>
                <a:spcPct val="100000"/>
              </a:lnSpc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20713" indent="-257175">
              <a:lnSpc>
                <a:spcPct val="100000"/>
              </a:lnSpc>
              <a:buClr>
                <a:srgbClr val="009999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3840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580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6682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938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5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317" y="333916"/>
            <a:ext cx="5214616" cy="1020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68" y="1825625"/>
            <a:ext cx="8644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Level 1</a:t>
            </a:r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</p:txBody>
      </p:sp>
      <p:sp>
        <p:nvSpPr>
          <p:cNvPr id="8" name="Rechteck 7"/>
          <p:cNvSpPr/>
          <p:nvPr/>
        </p:nvSpPr>
        <p:spPr bwMode="auto">
          <a:xfrm rot="10800000">
            <a:off x="5163" y="6539970"/>
            <a:ext cx="9149953" cy="31422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7864" y="6539970"/>
            <a:ext cx="8499591" cy="546505"/>
            <a:chOff x="116871" y="6641091"/>
            <a:chExt cx="5091962" cy="334328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71" y="6641091"/>
              <a:ext cx="286959" cy="19417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403830" y="6641091"/>
              <a:ext cx="4805003" cy="33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900" dirty="0">
                  <a:solidFill>
                    <a:prstClr val="black"/>
                  </a:solidFill>
                  <a:latin typeface="Interstate-Regular" panose="02000603020000020004" pitchFamily="2" charset="0"/>
                </a:rPr>
                <a:t>This project has received funding from the Euratom research and training programme 2014-2018 under grant agreement No 662287.</a:t>
              </a:r>
              <a:endParaRPr lang="en-GB" sz="500" dirty="0">
                <a:solidFill>
                  <a:prstClr val="black">
                    <a:tint val="75000"/>
                  </a:prstClr>
                </a:solidFill>
              </a:endParaRPr>
            </a:p>
          </p:txBody>
        </p:sp>
      </p:grpSp>
      <p:pic>
        <p:nvPicPr>
          <p:cNvPr id="14" name="Picture 13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31" y="241258"/>
            <a:ext cx="1829786" cy="9967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hteck 7"/>
          <p:cNvSpPr/>
          <p:nvPr userDrawn="1"/>
        </p:nvSpPr>
        <p:spPr bwMode="auto">
          <a:xfrm rot="10800000" flipV="1">
            <a:off x="-5953" y="-6806"/>
            <a:ext cx="9149953" cy="25660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9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48"/>
            <a:ext cx="1920866" cy="70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9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AA0B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130" y="1435510"/>
            <a:ext cx="7772400" cy="4424515"/>
          </a:xfrm>
        </p:spPr>
        <p:txBody>
          <a:bodyPr>
            <a:normAutofit/>
          </a:bodyPr>
          <a:lstStyle/>
          <a:p>
            <a:pPr lvl="0">
              <a:spcBef>
                <a:spcPts val="750"/>
              </a:spcBef>
            </a:pPr>
            <a:r>
              <a:rPr lang="en-GB" sz="3200" dirty="0"/>
              <a:t> </a:t>
            </a:r>
            <a:r>
              <a:rPr lang="en-GB" sz="3600" dirty="0"/>
              <a:t>ENGAGE final workshop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sl-SI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r>
              <a:rPr lang="it-IT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r>
              <a:rPr lang="nl-BE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-</a:t>
            </a:r>
            <a:r>
              <a:rPr lang="sl-SI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13</a:t>
            </a:r>
            <a:r>
              <a:rPr lang="nl-BE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it-IT" sz="2700" b="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September</a:t>
            </a:r>
            <a:r>
              <a:rPr lang="nl-BE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201</a:t>
            </a:r>
            <a:r>
              <a:rPr lang="it-IT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9</a:t>
            </a:r>
            <a:br>
              <a:rPr lang="it-IT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it-IT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Bratislava, </a:t>
            </a:r>
            <a:r>
              <a:rPr lang="it-IT" sz="2700" b="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Slovak</a:t>
            </a:r>
            <a:r>
              <a:rPr lang="it-IT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it-IT" sz="2700" b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Republic</a:t>
            </a:r>
            <a:br>
              <a:rPr lang="it-IT" sz="2700" b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it-IT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it-IT" sz="27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it-IT" sz="2700" b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it-IT" sz="2700" b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it-IT" sz="20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nl-BE" sz="18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nl-BE" sz="1800" b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GB" sz="2800" dirty="0" smtClean="0"/>
              <a:t>Theme 1: Conditions </a:t>
            </a:r>
            <a:r>
              <a:rPr lang="en-GB" sz="2800" dirty="0"/>
              <a:t>for meaningful participation and commitment of institutional and non-institutional </a:t>
            </a:r>
            <a:r>
              <a:rPr lang="en-GB" sz="2800" dirty="0" smtClean="0"/>
              <a:t>stakeholders</a:t>
            </a:r>
            <a:br>
              <a:rPr lang="en-GB" sz="2800" dirty="0" smtClean="0"/>
            </a:b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72847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696" y="524609"/>
            <a:ext cx="5701552" cy="740312"/>
          </a:xfrm>
        </p:spPr>
        <p:txBody>
          <a:bodyPr>
            <a:noAutofit/>
          </a:bodyPr>
          <a:lstStyle/>
          <a:p>
            <a:r>
              <a:rPr lang="en-GB" sz="2400" dirty="0" smtClean="0"/>
              <a:t>Medical</a:t>
            </a:r>
            <a:r>
              <a:rPr lang="it-IT" dirty="0"/>
              <a:t/>
            </a:r>
            <a:br>
              <a:rPr lang="it-IT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58" y="5670901"/>
            <a:ext cx="8740490" cy="819376"/>
          </a:xfrm>
          <a:solidFill>
            <a:srgbClr val="FFC67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Recommendation Medical 1:  A more inclusive approach in medical exposure in both justification and optimization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97482" y="6278602"/>
            <a:ext cx="124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F277BEA8-9B9B-7342-B81C-4D6A4BFD82EA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5758" y="1490554"/>
            <a:ext cx="8593821" cy="365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4AA0B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7835" y="1600102"/>
            <a:ext cx="8760662" cy="4070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An</a:t>
            </a:r>
            <a:r>
              <a:rPr lang="en-US" sz="1800" dirty="0" smtClean="0"/>
              <a:t> </a:t>
            </a:r>
            <a:r>
              <a:rPr lang="en-US" b="1" dirty="0"/>
              <a:t>increasing</a:t>
            </a:r>
            <a:r>
              <a:rPr lang="en-US" sz="1800" b="1" dirty="0"/>
              <a:t> </a:t>
            </a:r>
            <a:r>
              <a:rPr lang="en-US" b="1" dirty="0"/>
              <a:t>attention to stakeholder</a:t>
            </a:r>
            <a:r>
              <a:rPr lang="en-US" sz="1800" b="1" dirty="0"/>
              <a:t> </a:t>
            </a:r>
            <a:r>
              <a:rPr lang="en-US" b="1" dirty="0"/>
              <a:t>engagement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pPr lvl="1" algn="just"/>
            <a:r>
              <a:rPr lang="en-US" dirty="0" smtClean="0"/>
              <a:t>Guidelines </a:t>
            </a:r>
            <a:r>
              <a:rPr lang="en-US" dirty="0"/>
              <a:t>and research </a:t>
            </a:r>
            <a:r>
              <a:rPr lang="en-US" dirty="0" smtClean="0"/>
              <a:t>projects</a:t>
            </a:r>
          </a:p>
          <a:p>
            <a:pPr lvl="1" algn="just"/>
            <a:r>
              <a:rPr lang="en-US" dirty="0" smtClean="0"/>
              <a:t>Implementation </a:t>
            </a:r>
            <a:r>
              <a:rPr lang="en-US" dirty="0"/>
              <a:t>of</a:t>
            </a:r>
            <a:r>
              <a:rPr lang="en-US" sz="1500" dirty="0"/>
              <a:t> </a:t>
            </a:r>
            <a:r>
              <a:rPr lang="en-US" dirty="0"/>
              <a:t>a</a:t>
            </a:r>
            <a:r>
              <a:rPr lang="en-US" sz="1500" dirty="0"/>
              <a:t> </a:t>
            </a:r>
            <a:r>
              <a:rPr lang="en-US" dirty="0"/>
              <a:t>more inclusive approach in RP </a:t>
            </a:r>
            <a:r>
              <a:rPr lang="en-US" dirty="0" smtClean="0"/>
              <a:t>practice</a:t>
            </a:r>
          </a:p>
          <a:p>
            <a:pPr lvl="1" algn="just"/>
            <a:r>
              <a:rPr lang="en-US" dirty="0" smtClean="0"/>
              <a:t>Justification </a:t>
            </a:r>
            <a:r>
              <a:rPr lang="en-US" dirty="0"/>
              <a:t>and </a:t>
            </a:r>
            <a:r>
              <a:rPr lang="en-US" dirty="0" smtClean="0"/>
              <a:t>optimization</a:t>
            </a:r>
          </a:p>
          <a:p>
            <a:pPr lvl="1" algn="just"/>
            <a:r>
              <a:rPr lang="en-US" dirty="0" smtClean="0"/>
              <a:t>Attention </a:t>
            </a:r>
            <a:r>
              <a:rPr lang="en-US" dirty="0"/>
              <a:t>to patients and professionals.  </a:t>
            </a:r>
            <a:endParaRPr lang="it-IT" dirty="0"/>
          </a:p>
          <a:p>
            <a:pPr algn="just"/>
            <a:r>
              <a:rPr lang="en-US" dirty="0" smtClean="0"/>
              <a:t>Requirements for meaningful participation and the effective </a:t>
            </a:r>
            <a:r>
              <a:rPr lang="en-US" dirty="0"/>
              <a:t>engagement of </a:t>
            </a:r>
            <a:r>
              <a:rPr lang="en-US" dirty="0" smtClean="0"/>
              <a:t>institutional </a:t>
            </a:r>
            <a:r>
              <a:rPr lang="en-US" dirty="0"/>
              <a:t>and non-institutional </a:t>
            </a:r>
            <a:r>
              <a:rPr lang="en-US" dirty="0" smtClean="0"/>
              <a:t>stakeholders </a:t>
            </a:r>
          </a:p>
          <a:p>
            <a:pPr lvl="1" algn="just"/>
            <a:r>
              <a:rPr lang="en-US" dirty="0" smtClean="0"/>
              <a:t>Common</a:t>
            </a:r>
            <a:r>
              <a:rPr lang="en-US" sz="1500" dirty="0" smtClean="0"/>
              <a:t> </a:t>
            </a:r>
            <a:r>
              <a:rPr lang="en-US" dirty="0"/>
              <a:t>language</a:t>
            </a:r>
            <a:r>
              <a:rPr lang="en-US" sz="1500" dirty="0"/>
              <a:t> </a:t>
            </a:r>
            <a:r>
              <a:rPr lang="en-US" dirty="0"/>
              <a:t>or</a:t>
            </a:r>
            <a:r>
              <a:rPr lang="en-US" sz="1500" dirty="0"/>
              <a:t> </a:t>
            </a:r>
            <a:r>
              <a:rPr lang="en-US" dirty="0"/>
              <a:t>a</a:t>
            </a:r>
            <a:r>
              <a:rPr lang="en-US" sz="1500" dirty="0"/>
              <a:t> </a:t>
            </a:r>
            <a:r>
              <a:rPr lang="en-US" dirty="0"/>
              <a:t>common</a:t>
            </a:r>
            <a:r>
              <a:rPr lang="en-US" sz="1500" dirty="0"/>
              <a:t> </a:t>
            </a:r>
            <a:r>
              <a:rPr lang="en-US" dirty="0"/>
              <a:t>ground</a:t>
            </a:r>
            <a:r>
              <a:rPr lang="en-US" sz="1500" dirty="0"/>
              <a:t> </a:t>
            </a:r>
            <a:r>
              <a:rPr lang="en-US" dirty="0"/>
              <a:t>of</a:t>
            </a:r>
            <a:r>
              <a:rPr lang="en-US" sz="1500" dirty="0"/>
              <a:t> </a:t>
            </a:r>
            <a:r>
              <a:rPr lang="en-US" dirty="0"/>
              <a:t>understanding</a:t>
            </a:r>
            <a:r>
              <a:rPr lang="en-US" sz="1500" dirty="0"/>
              <a:t> </a:t>
            </a:r>
            <a:r>
              <a:rPr lang="en-US" dirty="0"/>
              <a:t>among</a:t>
            </a:r>
            <a:r>
              <a:rPr lang="en-US" sz="1500" dirty="0"/>
              <a:t> </a:t>
            </a:r>
            <a:r>
              <a:rPr lang="en-US" dirty="0"/>
              <a:t>the</a:t>
            </a:r>
            <a:r>
              <a:rPr lang="en-US" sz="1300" dirty="0"/>
              <a:t> </a:t>
            </a:r>
            <a:r>
              <a:rPr lang="en-US" dirty="0" smtClean="0"/>
              <a:t>parties</a:t>
            </a:r>
          </a:p>
          <a:p>
            <a:pPr lvl="1" algn="just"/>
            <a:r>
              <a:rPr lang="en-US" dirty="0" smtClean="0"/>
              <a:t>T</a:t>
            </a:r>
            <a:r>
              <a:rPr lang="en-US" dirty="0" smtClean="0"/>
              <a:t>he actual </a:t>
            </a:r>
            <a:r>
              <a:rPr lang="en-US" dirty="0"/>
              <a:t>use of </a:t>
            </a:r>
            <a:r>
              <a:rPr lang="en-US" dirty="0" smtClean="0"/>
              <a:t>this </a:t>
            </a:r>
            <a:r>
              <a:rPr lang="en-US" dirty="0"/>
              <a:t>common </a:t>
            </a:r>
            <a:r>
              <a:rPr lang="en-US" dirty="0" smtClean="0"/>
              <a:t>language</a:t>
            </a:r>
          </a:p>
          <a:p>
            <a:pPr lvl="1" algn="just"/>
            <a:r>
              <a:rPr lang="en-US" dirty="0"/>
              <a:t>H</a:t>
            </a:r>
            <a:r>
              <a:rPr lang="en-US" dirty="0" smtClean="0"/>
              <a:t>olistic </a:t>
            </a:r>
            <a:r>
              <a:rPr lang="en-US" dirty="0"/>
              <a:t>approaches in the evaluation of radiological risks </a:t>
            </a:r>
            <a:endParaRPr lang="en-US" dirty="0" smtClean="0"/>
          </a:p>
          <a:p>
            <a:pPr lvl="2" algn="just"/>
            <a:r>
              <a:rPr lang="en-US" dirty="0" smtClean="0"/>
              <a:t>Values of </a:t>
            </a:r>
            <a:r>
              <a:rPr lang="en-US" dirty="0"/>
              <a:t>non-radiological </a:t>
            </a:r>
            <a:r>
              <a:rPr lang="en-US" dirty="0" smtClean="0"/>
              <a:t>aspects</a:t>
            </a:r>
          </a:p>
          <a:p>
            <a:pPr lvl="1" algn="just"/>
            <a:r>
              <a:rPr lang="en-US" dirty="0" smtClean="0"/>
              <a:t>Modality</a:t>
            </a:r>
            <a:r>
              <a:rPr lang="en-US" sz="1500" dirty="0" smtClean="0"/>
              <a:t> </a:t>
            </a:r>
            <a:r>
              <a:rPr lang="en-US" dirty="0"/>
              <a:t>for and the level of</a:t>
            </a:r>
            <a:r>
              <a:rPr lang="en-US" sz="1500" dirty="0"/>
              <a:t> </a:t>
            </a:r>
            <a:r>
              <a:rPr lang="en-US" dirty="0"/>
              <a:t>patients’</a:t>
            </a:r>
            <a:r>
              <a:rPr lang="en-US" sz="1500" dirty="0"/>
              <a:t> </a:t>
            </a:r>
            <a:r>
              <a:rPr lang="en-US" dirty="0"/>
              <a:t>involvement in decision making. </a:t>
            </a:r>
            <a:endParaRPr lang="en-US" sz="1700" dirty="0">
              <a:solidFill>
                <a:srgbClr val="4AA0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5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Emergency Preparedness and Response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7" y="5495877"/>
            <a:ext cx="8563286" cy="900345"/>
          </a:xfrm>
          <a:solidFill>
            <a:srgbClr val="FFC67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Recommendation EP&amp;R 2: Broaden the motivations for stakeholder participation to create more meaningful participation.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3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646" y="1630221"/>
            <a:ext cx="8633205" cy="365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Motivations</a:t>
            </a:r>
          </a:p>
          <a:p>
            <a:pPr lvl="1"/>
            <a:r>
              <a:rPr lang="en-GB" dirty="0" smtClean="0"/>
              <a:t>Mainly Instrumental</a:t>
            </a:r>
          </a:p>
          <a:p>
            <a:pPr lvl="2"/>
            <a:r>
              <a:rPr lang="en-GB" dirty="0" smtClean="0"/>
              <a:t>Ensuring </a:t>
            </a:r>
            <a:r>
              <a:rPr lang="en-GB" dirty="0"/>
              <a:t>the effectiveness and acceptance of countermeasures. </a:t>
            </a:r>
            <a:endParaRPr lang="sl-SI" dirty="0"/>
          </a:p>
          <a:p>
            <a:pPr lvl="1"/>
            <a:r>
              <a:rPr lang="sl-SI" dirty="0" smtClean="0"/>
              <a:t>L</a:t>
            </a:r>
            <a:r>
              <a:rPr lang="en-US" dirty="0" err="1" smtClean="0"/>
              <a:t>imited</a:t>
            </a:r>
            <a:r>
              <a:rPr lang="en-GB" dirty="0" smtClean="0"/>
              <a:t> </a:t>
            </a:r>
            <a:r>
              <a:rPr lang="en-GB" dirty="0"/>
              <a:t>reference to substantive or normative </a:t>
            </a:r>
            <a:r>
              <a:rPr lang="en-GB" dirty="0" smtClean="0"/>
              <a:t>motivations</a:t>
            </a:r>
          </a:p>
          <a:p>
            <a:pPr lvl="2"/>
            <a:r>
              <a:rPr lang="en-GB" dirty="0" smtClean="0"/>
              <a:t>No opportunity to </a:t>
            </a:r>
            <a:r>
              <a:rPr lang="en-GB" dirty="0" smtClean="0"/>
              <a:t>uncover </a:t>
            </a:r>
            <a:r>
              <a:rPr lang="en-GB" dirty="0"/>
              <a:t>the values underlying engagement (normative) </a:t>
            </a:r>
            <a:endParaRPr lang="en-GB" dirty="0" smtClean="0"/>
          </a:p>
          <a:p>
            <a:pPr lvl="2"/>
            <a:r>
              <a:rPr lang="en-GB" dirty="0" smtClean="0"/>
              <a:t>No </a:t>
            </a:r>
            <a:r>
              <a:rPr lang="en-GB" dirty="0" smtClean="0"/>
              <a:t>opportunity for </a:t>
            </a:r>
            <a:r>
              <a:rPr lang="en-GB" dirty="0" smtClean="0"/>
              <a:t>the </a:t>
            </a:r>
            <a:r>
              <a:rPr lang="en-GB" dirty="0"/>
              <a:t>recognition of engagement as an integral part of a decision-process leading to more sustainable decisions (substantive). </a:t>
            </a:r>
            <a:endParaRPr lang="sl-SI" dirty="0"/>
          </a:p>
          <a:p>
            <a:pPr marL="363538" lvl="1" indent="0">
              <a:buNone/>
            </a:pPr>
            <a:endParaRPr lang="en-GB" dirty="0" smtClean="0"/>
          </a:p>
          <a:p>
            <a:pPr marL="363538" lvl="1" indent="0" algn="ctr">
              <a:buNone/>
            </a:pPr>
            <a:r>
              <a:rPr lang="en-GB" i="1" dirty="0" smtClean="0"/>
              <a:t>In </a:t>
            </a:r>
            <a:r>
              <a:rPr lang="en-GB" i="1" dirty="0"/>
              <a:t>case studies it is seen that stakeholder engagement, as envisioned by informal</a:t>
            </a:r>
            <a:r>
              <a:rPr lang="sl-SI" i="1" dirty="0"/>
              <a:t> </a:t>
            </a:r>
            <a:r>
              <a:rPr lang="en-GB" i="1" dirty="0"/>
              <a:t>stakeholders, should exist for other motivations</a:t>
            </a:r>
            <a:r>
              <a:rPr lang="sl-SI" dirty="0"/>
              <a:t>.</a:t>
            </a:r>
            <a:r>
              <a:rPr lang="en-GB" dirty="0"/>
              <a:t> </a:t>
            </a:r>
            <a:endParaRPr lang="sl-SI" dirty="0"/>
          </a:p>
          <a:p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D75C0D3B-3DD8-446D-AB1F-057E1839D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547" y="1630221"/>
            <a:ext cx="2006385" cy="110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2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Radon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7" y="5414682"/>
            <a:ext cx="8563285" cy="1018949"/>
          </a:xfrm>
          <a:solidFill>
            <a:srgbClr val="FFC67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Recommendation Radon 3: Include a structured approach to stakeholder engagement in radon action plans, from design </a:t>
            </a:r>
            <a:r>
              <a:rPr lang="en-US" dirty="0" smtClean="0"/>
              <a:t>to </a:t>
            </a:r>
            <a:r>
              <a:rPr lang="en-US" dirty="0"/>
              <a:t>implementation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4</a:t>
            </a:fld>
            <a:endParaRPr lang="fr-F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647" y="1630221"/>
            <a:ext cx="6855562" cy="365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571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999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dimensions of engagement deemed </a:t>
            </a:r>
            <a:r>
              <a:rPr lang="en-US" dirty="0" smtClean="0"/>
              <a:t>necessary</a:t>
            </a:r>
            <a:endParaRPr lang="en-US" dirty="0" smtClean="0"/>
          </a:p>
          <a:p>
            <a:pPr lvl="2"/>
            <a:r>
              <a:rPr lang="en-US" dirty="0" smtClean="0"/>
              <a:t>Stakeholder engagement in developing </a:t>
            </a:r>
            <a:r>
              <a:rPr lang="en-US" dirty="0"/>
              <a:t>the plans and implementing </a:t>
            </a:r>
            <a:r>
              <a:rPr lang="en-US" dirty="0" smtClean="0"/>
              <a:t>them</a:t>
            </a:r>
          </a:p>
          <a:p>
            <a:pPr lvl="2"/>
            <a:r>
              <a:rPr lang="en-US" dirty="0" smtClean="0"/>
              <a:t>Engaging </a:t>
            </a:r>
            <a:r>
              <a:rPr lang="en-US" dirty="0"/>
              <a:t>the population in applying protective measures. </a:t>
            </a:r>
            <a:endParaRPr lang="en-US" dirty="0" smtClean="0"/>
          </a:p>
          <a:p>
            <a:pPr lvl="1"/>
            <a:r>
              <a:rPr lang="en-US" dirty="0" smtClean="0"/>
              <a:t>Have a </a:t>
            </a:r>
            <a:r>
              <a:rPr lang="en-US" dirty="0"/>
              <a:t>structured and </a:t>
            </a:r>
            <a:r>
              <a:rPr lang="en-US" dirty="0" smtClean="0"/>
              <a:t>formalized </a:t>
            </a:r>
            <a:r>
              <a:rPr lang="en-US" dirty="0"/>
              <a:t>manner to engage stakeholders in radon action plans </a:t>
            </a:r>
            <a:endParaRPr lang="en-US" dirty="0" smtClean="0"/>
          </a:p>
          <a:p>
            <a:pPr lvl="2"/>
            <a:r>
              <a:rPr lang="en-US" dirty="0" smtClean="0"/>
              <a:t>Currently</a:t>
            </a:r>
            <a:r>
              <a:rPr lang="en-US" dirty="0" smtClean="0"/>
              <a:t> </a:t>
            </a:r>
            <a:r>
              <a:rPr lang="en-US" dirty="0"/>
              <a:t>missing in most countries.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856" y="2264978"/>
            <a:ext cx="2569260" cy="20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R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RT" id="{9E37ED38-8528-4622-97B5-E50A59913621}" vid="{C3144AF8-E3B1-46BB-B32C-B5F65E8202C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2E699366340D41B67FD2BA5630CCCF" ma:contentTypeVersion="3" ma:contentTypeDescription="Create a new document." ma:contentTypeScope="" ma:versionID="4e890b030306360b1caedebf40a60296">
  <xsd:schema xmlns:xsd="http://www.w3.org/2001/XMLSchema" xmlns:xs="http://www.w3.org/2001/XMLSchema" xmlns:p="http://schemas.microsoft.com/office/2006/metadata/properties" xmlns:ns2="9fadf70c-5e39-45e6-af1b-37916fb9636d" targetNamespace="http://schemas.microsoft.com/office/2006/metadata/properties" ma:root="true" ma:fieldsID="b6c78b3442fe6a4046643687873bf358" ns2:_="">
    <xsd:import namespace="9fadf70c-5e39-45e6-af1b-37916fb9636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df70c-5e39-45e6-af1b-37916fb96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CC75D4-C094-41DC-A859-6F611922A119}"/>
</file>

<file path=customXml/itemProps2.xml><?xml version="1.0" encoding="utf-8"?>
<ds:datastoreItem xmlns:ds="http://schemas.openxmlformats.org/officeDocument/2006/customXml" ds:itemID="{F04765AD-7536-4587-87DE-55B458E036FE}"/>
</file>

<file path=customXml/itemProps3.xml><?xml version="1.0" encoding="utf-8"?>
<ds:datastoreItem xmlns:ds="http://schemas.openxmlformats.org/officeDocument/2006/customXml" ds:itemID="{7F4B290B-9787-4CF5-AF74-631FB30B9DBA}"/>
</file>

<file path=docProps/app.xml><?xml version="1.0" encoding="utf-8"?>
<Properties xmlns="http://schemas.openxmlformats.org/officeDocument/2006/extended-properties" xmlns:vt="http://schemas.openxmlformats.org/officeDocument/2006/docPropsVTypes">
  <Template>_SCK</Template>
  <TotalTime>1713</TotalTime>
  <Pages>22</Pages>
  <Words>351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Interstate-Regular</vt:lpstr>
      <vt:lpstr>Times New Roman</vt:lpstr>
      <vt:lpstr>Wingdings</vt:lpstr>
      <vt:lpstr>CONCERT</vt:lpstr>
      <vt:lpstr> ENGAGE final workshop 11-13 September 2019 Bratislava, Slovak Republic     Theme 1: Conditions for meaningful participation and commitment of institutional and non-institutional stakeholders </vt:lpstr>
      <vt:lpstr>Medical </vt:lpstr>
      <vt:lpstr>Emergency Preparedness and Response</vt:lpstr>
      <vt:lpstr>Radon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Oudheusden Michiel</dc:creator>
  <cp:lastModifiedBy>Abelshausen Bieke</cp:lastModifiedBy>
  <cp:revision>169</cp:revision>
  <cp:lastPrinted>2018-09-05T08:02:20Z</cp:lastPrinted>
  <dcterms:created xsi:type="dcterms:W3CDTF">2017-11-13T09:28:55Z</dcterms:created>
  <dcterms:modified xsi:type="dcterms:W3CDTF">2019-09-11T14:29:37Z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exandriaPath">
    <vt:lpwstr/>
  </property>
  <property fmtid="{D5CDD505-2E9C-101B-9397-08002B2CF9AE}" pid="3" name="ContentTypeId">
    <vt:lpwstr>0x010100452E699366340D41B67FD2BA5630CCCF</vt:lpwstr>
  </property>
</Properties>
</file>