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61" r:id="rId2"/>
    <p:sldMasterId id="2147483774" r:id="rId3"/>
  </p:sldMasterIdLst>
  <p:notesMasterIdLst>
    <p:notesMasterId r:id="rId17"/>
  </p:notesMasterIdLst>
  <p:handoutMasterIdLst>
    <p:handoutMasterId r:id="rId18"/>
  </p:handoutMasterIdLst>
  <p:sldIdLst>
    <p:sldId id="372" r:id="rId4"/>
    <p:sldId id="462" r:id="rId5"/>
    <p:sldId id="455" r:id="rId6"/>
    <p:sldId id="464" r:id="rId7"/>
    <p:sldId id="463" r:id="rId8"/>
    <p:sldId id="471" r:id="rId9"/>
    <p:sldId id="466" r:id="rId10"/>
    <p:sldId id="472" r:id="rId11"/>
    <p:sldId id="468" r:id="rId12"/>
    <p:sldId id="473" r:id="rId13"/>
    <p:sldId id="470" r:id="rId14"/>
    <p:sldId id="467" r:id="rId15"/>
    <p:sldId id="469" r:id="rId16"/>
  </p:sldIdLst>
  <p:sldSz cx="9144000" cy="6858000" type="screen4x3"/>
  <p:notesSz cx="9926638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BDCE3"/>
    <a:srgbClr val="4AA0B1"/>
    <a:srgbClr val="FF9900"/>
    <a:srgbClr val="4BA1B3"/>
    <a:srgbClr val="007DC3"/>
    <a:srgbClr val="FF5050"/>
    <a:srgbClr val="ECF5E7"/>
    <a:srgbClr val="009900"/>
    <a:srgbClr val="CC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29" autoAdjust="0"/>
    <p:restoredTop sz="95597" autoAdjust="0"/>
  </p:normalViewPr>
  <p:slideViewPr>
    <p:cSldViewPr>
      <p:cViewPr varScale="1">
        <p:scale>
          <a:sx n="90" d="100"/>
          <a:sy n="90" d="100"/>
        </p:scale>
        <p:origin x="989" y="53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37" d="100"/>
          <a:sy n="137" d="100"/>
        </p:scale>
        <p:origin x="-1380" y="-96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3050" y="6465888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95" tIns="45747" rIns="91495" bIns="4574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1400">
              <a:latin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6378575"/>
            <a:ext cx="9926638" cy="2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2017 - </a:t>
            </a:r>
            <a:r>
              <a:rPr lang="en-GB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</a:t>
            </a:r>
            <a:r>
              <a:rPr lang="en-US" sz="700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rEP&amp;Roduced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, distributed or cited without the explicit written permission of SCK•CEN.</a:t>
            </a:r>
          </a:p>
        </p:txBody>
      </p:sp>
    </p:spTree>
    <p:extLst>
      <p:ext uri="{BB962C8B-B14F-4D97-AF65-F5344CB8AC3E}">
        <p14:creationId xmlns:p14="http://schemas.microsoft.com/office/powerpoint/2010/main" val="25790596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7150" y="3249613"/>
            <a:ext cx="7270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6" tIns="45157" rIns="91926" bIns="451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GB" noProof="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7525"/>
            <a:ext cx="3378200" cy="2533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6378575"/>
            <a:ext cx="9926638" cy="2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2017 - </a:t>
            </a:r>
            <a:r>
              <a:rPr lang="en-GB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GB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</a:t>
            </a:r>
            <a:r>
              <a:rPr lang="en-US" sz="700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rEP&amp;Roduced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, distributed or cited without the explicit written permission of SCK•CEN.</a:t>
            </a:r>
          </a:p>
        </p:txBody>
      </p:sp>
    </p:spTree>
    <p:extLst>
      <p:ext uri="{BB962C8B-B14F-4D97-AF65-F5344CB8AC3E}">
        <p14:creationId xmlns:p14="http://schemas.microsoft.com/office/powerpoint/2010/main" val="11628963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620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88789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8392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4479"/>
            <a:ext cx="7772400" cy="195548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 err="1"/>
              <a:t>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1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72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66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321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888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2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813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271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4479"/>
            <a:ext cx="7772400" cy="195548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 err="1"/>
              <a:t>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99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9549" y="524609"/>
            <a:ext cx="4887383" cy="740312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2227385"/>
            <a:ext cx="8525933" cy="3949578"/>
          </a:xfrm>
        </p:spPr>
        <p:txBody>
          <a:bodyPr/>
          <a:lstStyle>
            <a:lvl1pPr marL="269875" indent="-269875">
              <a:lnSpc>
                <a:spcPct val="100000"/>
              </a:lnSpc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/>
            </a:lvl1pPr>
            <a:lvl2pPr marL="620713" indent="-257175">
              <a:lnSpc>
                <a:spcPct val="100000"/>
              </a:lnSpc>
              <a:buClr>
                <a:srgbClr val="009999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99809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580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66682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9888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9549" y="524609"/>
            <a:ext cx="4887383" cy="740312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8041" y="1631319"/>
            <a:ext cx="8525933" cy="3949578"/>
          </a:xfrm>
        </p:spPr>
        <p:txBody>
          <a:bodyPr/>
          <a:lstStyle>
            <a:lvl1pPr marL="269875" indent="-269875">
              <a:lnSpc>
                <a:spcPct val="100000"/>
              </a:lnSpc>
              <a:buClr>
                <a:srgbClr val="008080"/>
              </a:buClr>
              <a:buSzPct val="75000"/>
              <a:buFont typeface="Wingdings" panose="05000000000000000000" pitchFamily="2" charset="2"/>
              <a:buChar char="l"/>
              <a:defRPr/>
            </a:lvl1pPr>
            <a:lvl2pPr marL="620713" indent="-257175">
              <a:lnSpc>
                <a:spcPct val="100000"/>
              </a:lnSpc>
              <a:buClr>
                <a:srgbClr val="009999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7BEA8-9B9B-7342-B81C-4D6A4BFD82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408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24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580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666829" y="1811867"/>
            <a:ext cx="4172372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355601" y="1462617"/>
            <a:ext cx="8788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AA0B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938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51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3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74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02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59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4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317" y="333916"/>
            <a:ext cx="5214616" cy="1020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68" y="1825625"/>
            <a:ext cx="86444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Level 1</a:t>
            </a:r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</p:txBody>
      </p:sp>
      <p:sp>
        <p:nvSpPr>
          <p:cNvPr id="8" name="Rechteck 7"/>
          <p:cNvSpPr/>
          <p:nvPr/>
        </p:nvSpPr>
        <p:spPr bwMode="auto">
          <a:xfrm rot="10800000">
            <a:off x="5163" y="6539970"/>
            <a:ext cx="9149953" cy="31422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17864" y="6539970"/>
            <a:ext cx="8499591" cy="546505"/>
            <a:chOff x="116871" y="6641091"/>
            <a:chExt cx="5091962" cy="334328"/>
          </a:xfrm>
        </p:grpSpPr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71" y="6641091"/>
              <a:ext cx="286959" cy="194170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 userDrawn="1"/>
          </p:nvSpPr>
          <p:spPr>
            <a:xfrm>
              <a:off x="403830" y="6641091"/>
              <a:ext cx="4805003" cy="334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900" dirty="0">
                  <a:solidFill>
                    <a:prstClr val="black"/>
                  </a:solidFill>
                  <a:latin typeface="Interstate-Regular" panose="02000603020000020004" pitchFamily="2" charset="0"/>
                </a:rPr>
                <a:t>This project has received funding from the Euratom research and training programme 2014-2018 under grant agreement No 662287.</a:t>
              </a:r>
              <a:endParaRPr lang="en-GB" sz="500" dirty="0">
                <a:solidFill>
                  <a:prstClr val="black">
                    <a:tint val="75000"/>
                  </a:prstClr>
                </a:solidFill>
              </a:endParaRPr>
            </a:p>
          </p:txBody>
        </p:sp>
      </p:grpSp>
      <p:pic>
        <p:nvPicPr>
          <p:cNvPr id="14" name="Picture 13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31" y="241258"/>
            <a:ext cx="1829786" cy="99673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hteck 7"/>
          <p:cNvSpPr/>
          <p:nvPr userDrawn="1"/>
        </p:nvSpPr>
        <p:spPr bwMode="auto">
          <a:xfrm rot="10800000" flipV="1">
            <a:off x="-5953" y="-6806"/>
            <a:ext cx="9149953" cy="25660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9" name="Grafik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248"/>
            <a:ext cx="1920866" cy="701116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697482" y="6278602"/>
            <a:ext cx="124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BEA8-9B9B-7342-B81C-4D6A4BFD82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59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4AA0B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0C134-CB81-9643-BCF6-CA038DF528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43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317" y="333916"/>
            <a:ext cx="5214616" cy="1020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68" y="1825625"/>
            <a:ext cx="86444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Level 1</a:t>
            </a:r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</p:txBody>
      </p:sp>
      <p:sp>
        <p:nvSpPr>
          <p:cNvPr id="8" name="Rechteck 7"/>
          <p:cNvSpPr/>
          <p:nvPr/>
        </p:nvSpPr>
        <p:spPr bwMode="auto">
          <a:xfrm rot="10800000">
            <a:off x="5163" y="6539970"/>
            <a:ext cx="9149953" cy="31422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17864" y="6539970"/>
            <a:ext cx="8499591" cy="546505"/>
            <a:chOff x="116871" y="6641091"/>
            <a:chExt cx="5091962" cy="334328"/>
          </a:xfrm>
        </p:grpSpPr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71" y="6641091"/>
              <a:ext cx="286959" cy="194170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 userDrawn="1"/>
          </p:nvSpPr>
          <p:spPr>
            <a:xfrm>
              <a:off x="403830" y="6641091"/>
              <a:ext cx="4805003" cy="334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GB" sz="900" dirty="0">
                  <a:solidFill>
                    <a:prstClr val="black"/>
                  </a:solidFill>
                  <a:latin typeface="Interstate-Regular" panose="02000603020000020004" pitchFamily="2" charset="0"/>
                </a:rPr>
                <a:t>This project has received funding from the Euratom research and training programme 2014-2018 under grant agreement No 662287.</a:t>
              </a:r>
              <a:endParaRPr lang="en-GB" sz="500" dirty="0">
                <a:solidFill>
                  <a:prstClr val="black">
                    <a:tint val="75000"/>
                  </a:prstClr>
                </a:solidFill>
              </a:endParaRPr>
            </a:p>
          </p:txBody>
        </p:sp>
      </p:grpSp>
      <p:pic>
        <p:nvPicPr>
          <p:cNvPr id="14" name="Picture 13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31" y="241258"/>
            <a:ext cx="1829786" cy="99673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hteck 7"/>
          <p:cNvSpPr/>
          <p:nvPr userDrawn="1"/>
        </p:nvSpPr>
        <p:spPr bwMode="auto">
          <a:xfrm rot="10800000" flipV="1">
            <a:off x="-5953" y="-6806"/>
            <a:ext cx="9149953" cy="256604"/>
          </a:xfrm>
          <a:prstGeom prst="rect">
            <a:avLst/>
          </a:prstGeom>
          <a:gradFill>
            <a:gsLst>
              <a:gs pos="99351">
                <a:schemeClr val="bg1"/>
              </a:gs>
              <a:gs pos="12000">
                <a:srgbClr val="4AA0B1"/>
              </a:gs>
              <a:gs pos="32000">
                <a:schemeClr val="bg2">
                  <a:lumMod val="8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5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9" name="Grafik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248"/>
            <a:ext cx="1920866" cy="70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7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4AA0B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rp.org/publication.asp?id=ICRP%20Publication%2013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33" y="4214190"/>
            <a:ext cx="9076267" cy="14839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endParaRPr lang="en-GB" sz="2400" i="1" dirty="0" smtClean="0">
              <a:solidFill>
                <a:srgbClr val="4AA0B1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400" b="1" smtClean="0">
                <a:solidFill>
                  <a:srgbClr val="4AA0B1"/>
                </a:solidFill>
              </a:rPr>
              <a:t>ETHICAL ISSUES</a:t>
            </a:r>
            <a:endParaRPr lang="en-GB" sz="2400" b="1" dirty="0">
              <a:solidFill>
                <a:srgbClr val="4AA0B1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400" i="1" smtClean="0"/>
              <a:t>Liudmila Liutsko &amp; Gaston Meskens</a:t>
            </a:r>
            <a:endParaRPr lang="en-GB" sz="2400" i="1" dirty="0" smtClean="0"/>
          </a:p>
          <a:p>
            <a:endParaRPr lang="nl-BE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03648" y="1414595"/>
            <a:ext cx="6336704" cy="27995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200" dirty="0" err="1"/>
              <a:t>ENhancinG</a:t>
            </a:r>
            <a:r>
              <a:rPr lang="en-GB" sz="3200" dirty="0"/>
              <a:t> </a:t>
            </a:r>
            <a:r>
              <a:rPr lang="en-GB" sz="3200" dirty="0" err="1"/>
              <a:t>stAkeholder</a:t>
            </a:r>
            <a:r>
              <a:rPr lang="en-GB" sz="3200" dirty="0"/>
              <a:t> participation in the </a:t>
            </a:r>
            <a:r>
              <a:rPr lang="en-GB" sz="3200" dirty="0" err="1"/>
              <a:t>GovernancE</a:t>
            </a:r>
            <a:r>
              <a:rPr lang="en-GB" sz="3200" dirty="0"/>
              <a:t> of radiological risks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800" dirty="0" smtClean="0"/>
              <a:t>for </a:t>
            </a:r>
            <a:r>
              <a:rPr lang="en-GB" sz="2800" dirty="0">
                <a:solidFill>
                  <a:srgbClr val="FF9900"/>
                </a:solidFill>
              </a:rPr>
              <a:t>improved radiation protection </a:t>
            </a:r>
            <a:r>
              <a:rPr lang="en-GB" sz="2800" dirty="0"/>
              <a:t>and </a:t>
            </a:r>
            <a:r>
              <a:rPr lang="en-GB" sz="2800" dirty="0">
                <a:solidFill>
                  <a:srgbClr val="FF9900"/>
                </a:solidFill>
              </a:rPr>
              <a:t>informed </a:t>
            </a:r>
            <a:r>
              <a:rPr lang="en-GB" sz="2800" dirty="0" smtClean="0">
                <a:solidFill>
                  <a:srgbClr val="FF9900"/>
                </a:solidFill>
              </a:rPr>
              <a:t>decision-making</a:t>
            </a:r>
            <a:endParaRPr lang="nl-BE" sz="2800" dirty="0">
              <a:solidFill>
                <a:srgbClr val="FF5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12202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ENGAGE final project meeting, Bratislava, 11-13 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8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questions</a:t>
            </a:r>
            <a:endParaRPr lang="nl-BE" b="1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251521" y="1556792"/>
            <a:ext cx="8606728" cy="5078313"/>
          </a:xfrm>
        </p:spPr>
        <p:txBody>
          <a:bodyPr anchor="t" anchorCtr="0">
            <a:spAutoFit/>
          </a:bodyPr>
          <a:lstStyle/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2000">
                <a:latin typeface="+mn-lt"/>
              </a:rPr>
              <a:t>	</a:t>
            </a:r>
            <a:r>
              <a:rPr lang="en-GB" sz="2000">
                <a:solidFill>
                  <a:schemeClr val="bg1">
                    <a:lumMod val="65000"/>
                  </a:schemeClr>
                </a:solidFill>
              </a:rPr>
              <a:t> ■ </a:t>
            </a:r>
            <a:r>
              <a:rPr lang="nl-BE" sz="2000">
                <a:latin typeface="+mn-lt"/>
              </a:rPr>
              <a:t>	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What are ethical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issues </a:t>
            </a:r>
            <a:r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relevant to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(‘transversal to’) </a:t>
            </a: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all three ENGAGE </a:t>
            </a:r>
            <a:r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cases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(Medical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EP&amp;R,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Radon)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(still) in need of attention?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nl-BE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→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How do they relate to stakeholder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engagement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?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nl-BE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→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How could they be tackled through stakeholder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engagement?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example	How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to motivate people (general public) to participate and to give them information, education on IR if they do not want or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care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?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for EP&amp;R	Balance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“preparation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for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possible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nuclear accident” vs. “do not alarm and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create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stress”?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for medical	in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case of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urgencies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– balance: “to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save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life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first”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(similar issue in the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evacuation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at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emergency phases after a nuclear accidents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versus “providing information in the interest of getting </a:t>
            </a:r>
            <a:r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informed consent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”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233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questions</a:t>
            </a:r>
            <a:endParaRPr lang="nl-BE" b="1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251521" y="1556792"/>
            <a:ext cx="8606728" cy="2246769"/>
          </a:xfrm>
        </p:spPr>
        <p:txBody>
          <a:bodyPr anchor="t" anchorCtr="0">
            <a:spAutoFit/>
          </a:bodyPr>
          <a:lstStyle/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2000">
                <a:latin typeface="+mn-lt"/>
              </a:rPr>
              <a:t>	</a:t>
            </a:r>
            <a:r>
              <a:rPr lang="en-GB" sz="2000">
                <a:solidFill>
                  <a:schemeClr val="bg1">
                    <a:lumMod val="65000"/>
                  </a:schemeClr>
                </a:solidFill>
              </a:rPr>
              <a:t> ■ </a:t>
            </a:r>
            <a:r>
              <a:rPr lang="nl-BE" sz="2000">
                <a:latin typeface="+mn-lt"/>
              </a:rPr>
              <a:t>	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What are ethical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issues </a:t>
            </a:r>
            <a:r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relevant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(‘transversal’) </a:t>
            </a:r>
            <a:r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to </a:t>
            </a:r>
            <a:r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all </a:t>
            </a: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three ENGAGE </a:t>
            </a:r>
            <a:r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cases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(Medical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EP&amp;R,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Radon)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(still) in need of attention?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nl-BE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→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How do they relate to stakeholder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engagement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?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nl-BE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→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How could they be tackled through stakeholder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engagement?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077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questions</a:t>
            </a:r>
            <a:endParaRPr lang="nl-BE" b="1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251521" y="1556792"/>
            <a:ext cx="8606728" cy="3370153"/>
          </a:xfrm>
        </p:spPr>
        <p:txBody>
          <a:bodyPr anchor="t" anchorCtr="0">
            <a:spAutoFit/>
          </a:bodyPr>
          <a:lstStyle/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1700" smtClean="0">
                <a:latin typeface="+mn-lt"/>
              </a:rPr>
              <a:t> </a:t>
            </a:r>
            <a:r>
              <a:rPr lang="en-GB" sz="170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2000">
                <a:latin typeface="+mn-lt"/>
              </a:rPr>
              <a:t>	</a:t>
            </a:r>
            <a:r>
              <a:rPr lang="en-GB" sz="2000">
                <a:solidFill>
                  <a:schemeClr val="bg1">
                    <a:lumMod val="65000"/>
                  </a:schemeClr>
                </a:solidFill>
              </a:rPr>
              <a:t> ■ </a:t>
            </a:r>
            <a:r>
              <a:rPr lang="nl-BE" sz="2000">
                <a:latin typeface="+mn-lt"/>
              </a:rPr>
              <a:t>	</a:t>
            </a: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Informed consent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 a concept and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value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essential for the medical context, but why not extend the term to the other contexts and promote it as a general value for stakeholder participation?</a:t>
            </a:r>
            <a:endParaRPr lang="en-US" sz="2000" smtClean="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 smtClean="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nl-BE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GB" sz="1700">
                <a:latin typeface="+mn-lt"/>
              </a:rPr>
              <a:t>								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17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633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questions</a:t>
            </a:r>
            <a:endParaRPr lang="nl-BE" b="1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251521" y="1556792"/>
            <a:ext cx="8606728" cy="3677930"/>
          </a:xfrm>
        </p:spPr>
        <p:txBody>
          <a:bodyPr anchor="t" anchorCtr="0">
            <a:spAutoFit/>
          </a:bodyPr>
          <a:lstStyle/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1700" smtClean="0">
                <a:latin typeface="+mn-lt"/>
              </a:rPr>
              <a:t> </a:t>
            </a:r>
            <a:r>
              <a:rPr lang="en-GB" sz="170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2000">
                <a:latin typeface="+mn-lt"/>
              </a:rPr>
              <a:t>	</a:t>
            </a:r>
            <a:r>
              <a:rPr lang="en-GB" sz="2000">
                <a:solidFill>
                  <a:schemeClr val="bg1">
                    <a:lumMod val="65000"/>
                  </a:schemeClr>
                </a:solidFill>
              </a:rPr>
              <a:t> ■ </a:t>
            </a:r>
            <a:r>
              <a:rPr lang="nl-BE" sz="2000">
                <a:latin typeface="+mn-lt"/>
              </a:rPr>
              <a:t>	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</a:t>
            </a:r>
            <a:r>
              <a:rPr 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scientific community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 an important stakeholder in general RP and in the specific cases of EP&amp;R, medial and Radon. Are there specific ethical challenges for science as public information and policy advice? If yes, which challenges?</a:t>
            </a:r>
            <a:endParaRPr lang="en-US" sz="2000" smtClean="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 smtClean="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nl-BE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GB" sz="1700">
                <a:latin typeface="+mn-lt"/>
              </a:rPr>
              <a:t>								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17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292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2616" y="659196"/>
            <a:ext cx="4715336" cy="740312"/>
          </a:xfrm>
        </p:spPr>
        <p:txBody>
          <a:bodyPr>
            <a:normAutofit fontScale="90000"/>
          </a:bodyPr>
          <a:lstStyle/>
          <a:p>
            <a:r>
              <a:rPr lang="en-US" dirty="0"/>
              <a:t>Focus on </a:t>
            </a:r>
            <a:r>
              <a:rPr lang="en-US"/>
              <a:t>stakeholder </a:t>
            </a:r>
            <a:r>
              <a:rPr lang="en-US" smtClean="0"/>
              <a:t>engagement: </a:t>
            </a:r>
            <a:r>
              <a:rPr lang="en-US" sz="3600" smtClean="0"/>
              <a:t>Ethical issues</a:t>
            </a:r>
            <a:endParaRPr lang="nl-BE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52" y="1484014"/>
            <a:ext cx="6167974" cy="338514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41680" y="5012267"/>
            <a:ext cx="6112933" cy="11768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3818" y="5235026"/>
            <a:ext cx="561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ETHICAL ISSUES:</a:t>
            </a:r>
          </a:p>
          <a:p>
            <a:pPr marL="285750" indent="-285750">
              <a:buFontTx/>
              <a:buChar char="-"/>
            </a:pPr>
            <a:r>
              <a:rPr lang="en-US" b="1" i="1" smtClean="0"/>
              <a:t>Transversal</a:t>
            </a:r>
            <a:r>
              <a:rPr lang="en-US" smtClean="0"/>
              <a:t> to all three ENGAGE cases: Medical, EP&amp;R, Radon</a:t>
            </a:r>
          </a:p>
          <a:p>
            <a:pPr marL="285750" indent="-285750">
              <a:buFontTx/>
              <a:buChar char="-"/>
            </a:pPr>
            <a:r>
              <a:rPr lang="en-US" b="1" i="1" smtClean="0"/>
              <a:t>Specific</a:t>
            </a:r>
            <a:r>
              <a:rPr lang="en-US" smtClean="0"/>
              <a:t> to each case</a:t>
            </a:r>
          </a:p>
          <a:p>
            <a:pPr marL="285750" indent="-285750">
              <a:buFontTx/>
              <a:buChar char="-"/>
            </a:pPr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659356" y="1628108"/>
            <a:ext cx="2133600" cy="4561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859894" y="1935945"/>
            <a:ext cx="174413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DIMENSIONS of Discussions:</a:t>
            </a:r>
          </a:p>
          <a:p>
            <a:endParaRPr lang="en-US"/>
          </a:p>
          <a:p>
            <a:r>
              <a:rPr lang="en-US" b="1" smtClean="0"/>
              <a:t>From Macro</a:t>
            </a:r>
            <a:r>
              <a:rPr lang="en-US" smtClean="0"/>
              <a:t>:</a:t>
            </a:r>
          </a:p>
          <a:p>
            <a:endParaRPr lang="en-US"/>
          </a:p>
          <a:p>
            <a:pPr marL="285750" indent="-285750">
              <a:buFontTx/>
              <a:buChar char="-"/>
            </a:pPr>
            <a:r>
              <a:rPr lang="en-US" i="1" smtClean="0"/>
              <a:t>Social</a:t>
            </a:r>
            <a:r>
              <a:rPr lang="en-US" smtClean="0"/>
              <a:t> (cultural &amp; historico-social, political) level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…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…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…</a:t>
            </a:r>
          </a:p>
          <a:p>
            <a:r>
              <a:rPr lang="en-US" b="1" smtClean="0"/>
              <a:t>To Micro:</a:t>
            </a:r>
          </a:p>
          <a:p>
            <a:endParaRPr lang="en-US" b="1" smtClean="0"/>
          </a:p>
          <a:p>
            <a:r>
              <a:rPr lang="en-US" smtClean="0"/>
              <a:t>- </a:t>
            </a:r>
            <a:r>
              <a:rPr lang="en-US" i="1" smtClean="0"/>
              <a:t>Individual</a:t>
            </a:r>
            <a:r>
              <a:rPr lang="en-US" smtClean="0"/>
              <a:t>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4293096"/>
            <a:ext cx="8511396" cy="2160240"/>
          </a:xfrm>
          <a:prstGeom prst="rect">
            <a:avLst/>
          </a:prstGeom>
          <a:solidFill>
            <a:srgbClr val="BBD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Ethics? </a:t>
            </a:r>
            <a:r>
              <a:rPr lang="en-US" b="1" smtClean="0"/>
              <a:t>Three </a:t>
            </a:r>
            <a:r>
              <a:rPr lang="en-US" b="1" smtClean="0"/>
              <a:t>approaches</a:t>
            </a:r>
            <a:endParaRPr lang="nl-BE" b="1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251521" y="1556792"/>
            <a:ext cx="8606728" cy="5847755"/>
          </a:xfrm>
        </p:spPr>
        <p:txBody>
          <a:bodyPr anchor="t" anchorCtr="0">
            <a:spAutoFit/>
          </a:bodyPr>
          <a:lstStyle/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GB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Ethics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</a:t>
            </a:r>
            <a:r>
              <a:rPr lang="en-GB" sz="1700">
                <a:latin typeface="+mn-lt"/>
              </a:rPr>
              <a:t>	</a:t>
            </a:r>
            <a:r>
              <a:rPr lang="en-GB" sz="1700" smtClean="0">
                <a:latin typeface="+mn-lt"/>
              </a:rPr>
              <a:t>	</a:t>
            </a:r>
            <a:r>
              <a:rPr lang="en-GB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As</a:t>
            </a:r>
            <a:r>
              <a:rPr lang="en-GB" sz="1700" smtClean="0">
                <a:latin typeface="+mn-lt"/>
              </a:rPr>
              <a:t> </a:t>
            </a:r>
            <a:r>
              <a:rPr lang="en-GB" sz="17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moral agents</a:t>
            </a:r>
            <a:r>
              <a:rPr lang="en-GB" sz="1700">
                <a:latin typeface="+mn-lt"/>
              </a:rPr>
              <a:t>, 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being</a:t>
            </a:r>
            <a:r>
              <a:rPr lang="en-GB" sz="1700">
                <a:latin typeface="+mn-lt"/>
              </a:rPr>
              <a:t> </a:t>
            </a:r>
            <a:r>
              <a:rPr lang="en-GB" sz="17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concerned</a:t>
            </a:r>
            <a:r>
              <a:rPr lang="en-GB" sz="1700">
                <a:latin typeface="+mn-lt"/>
              </a:rPr>
              <a:t> 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with</a:t>
            </a:r>
            <a:r>
              <a:rPr lang="en-GB" sz="1700">
                <a:latin typeface="+mn-lt"/>
              </a:rPr>
              <a:t> </a:t>
            </a:r>
            <a:r>
              <a:rPr lang="en-GB" sz="1700" b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questions 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of 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endParaRPr lang="en-GB" sz="1700"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GB" sz="1700">
                <a:latin typeface="+mn-lt"/>
              </a:rPr>
              <a:t>		</a:t>
            </a:r>
            <a:r>
              <a:rPr lang="en-GB" sz="17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‘what ought to be’</a:t>
            </a:r>
            <a:r>
              <a:rPr lang="en-GB" sz="1700">
                <a:latin typeface="+mn-lt"/>
              </a:rPr>
              <a:t>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→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right and wrong conduct)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	(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→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rights and responsibilities)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endParaRPr lang="en-GB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in </a:t>
            </a:r>
            <a:r>
              <a:rPr lang="en-GB" sz="17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absence of ‘evidence’ 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that would facillitate </a:t>
            </a:r>
            <a:endParaRPr lang="en-GB" sz="170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endParaRPr lang="en-GB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GB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straightforward judgement, 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GB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consensus and 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GB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consequent action.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endParaRPr lang="nl-BE" sz="1700"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 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↘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	‘what ought to be’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 →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a good society, a fair society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 →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to act responsibly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 →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being good, leading a good life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endParaRPr lang="en-GB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↘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nl-BE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missing ‘evidence’ </a:t>
            </a: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 →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 convincing scientific proof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 →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 democratically constituted law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	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" panose="020F0502020204030204" pitchFamily="34" charset="0"/>
              </a:rPr>
              <a:t> →</a:t>
            </a:r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 universal principle to guide moral evaluation </a:t>
            </a:r>
          </a:p>
          <a:p>
            <a:pPr algn="l">
              <a:tabLst>
                <a:tab pos="1079500" algn="r"/>
                <a:tab pos="1252538" algn="l"/>
                <a:tab pos="5743575" algn="l"/>
              </a:tabLst>
            </a:pPr>
            <a:endParaRPr lang="nl-BE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l"/>
            <a:endParaRPr lang="en-GB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l"/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					</a:t>
            </a:r>
          </a:p>
          <a:p>
            <a:pPr algn="l"/>
            <a:endParaRPr lang="en-GB" sz="17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552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Ethics? </a:t>
            </a:r>
            <a:r>
              <a:rPr lang="en-US" b="1" smtClean="0"/>
              <a:t>Three </a:t>
            </a:r>
            <a:r>
              <a:rPr lang="en-US" b="1" smtClean="0"/>
              <a:t>approaches</a:t>
            </a:r>
            <a:endParaRPr lang="nl-BE" b="1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251521" y="1556792"/>
            <a:ext cx="8606728" cy="4278094"/>
          </a:xfrm>
        </p:spPr>
        <p:txBody>
          <a:bodyPr anchor="t" anchorCtr="0">
            <a:spAutoFit/>
          </a:bodyPr>
          <a:lstStyle/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Question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‘what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 a stakeholder’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?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endParaRPr lang="en-US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ENGAGE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 		pragmatic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consensus </a:t>
            </a:r>
            <a:endParaRPr lang="en-US" sz="170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endParaRPr lang="en-US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?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Open question: what about animals and plants? (‘the rights of nature’)</a:t>
            </a:r>
            <a:endParaRPr lang="en-US" sz="170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endParaRPr lang="en-US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Ecocentrism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versus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anthropocentrism? 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endParaRPr lang="en-US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‘solution’: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stakeholders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not only have rights but also responsibilities (animals and plants have no responsibilities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endParaRPr lang="en-US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7300" algn="r"/>
                <a:tab pos="1438275" algn="l"/>
                <a:tab pos="3314700" algn="l"/>
                <a:tab pos="5740400" algn="l"/>
              </a:tabLst>
            </a:pP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idea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of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‘responsible anthropocentrism’</a:t>
            </a:r>
            <a:endParaRPr lang="en-US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l">
              <a:tabLst>
                <a:tab pos="1079500" algn="r"/>
                <a:tab pos="1252538" algn="l"/>
                <a:tab pos="5743575" algn="l"/>
              </a:tabLst>
            </a:pPr>
            <a:endParaRPr lang="nl-BE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l"/>
            <a:endParaRPr lang="en-GB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l"/>
            <a:r>
              <a:rPr lang="en-GB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					</a:t>
            </a:r>
          </a:p>
          <a:p>
            <a:pPr algn="l"/>
            <a:endParaRPr lang="en-GB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35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3356992"/>
            <a:ext cx="8511396" cy="3096344"/>
          </a:xfrm>
          <a:prstGeom prst="rect">
            <a:avLst/>
          </a:prstGeom>
          <a:solidFill>
            <a:srgbClr val="BBD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Ethics? </a:t>
            </a:r>
            <a:r>
              <a:rPr lang="en-US" b="1" smtClean="0"/>
              <a:t>Three </a:t>
            </a:r>
            <a:r>
              <a:rPr lang="en-US" b="1" smtClean="0"/>
              <a:t>approaches</a:t>
            </a:r>
            <a:endParaRPr lang="nl-BE" b="1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251521" y="1556792"/>
            <a:ext cx="8606728" cy="5832366"/>
          </a:xfrm>
        </p:spPr>
        <p:txBody>
          <a:bodyPr anchor="t" anchorCtr="0">
            <a:spAutoFit/>
          </a:bodyPr>
          <a:lstStyle/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1700">
                <a:latin typeface="+mn-lt"/>
              </a:rPr>
              <a:t>	</a:t>
            </a:r>
            <a:r>
              <a:rPr lang="en-GB" sz="1700">
                <a:solidFill>
                  <a:schemeClr val="bg1">
                    <a:lumMod val="65000"/>
                  </a:schemeClr>
                </a:solidFill>
                <a:latin typeface="+mn-lt"/>
              </a:rPr>
              <a:t>■</a:t>
            </a:r>
            <a:r>
              <a:rPr lang="nl-BE" sz="1700" smtClean="0">
                <a:latin typeface="+mn-lt"/>
              </a:rPr>
              <a:t>	</a:t>
            </a:r>
            <a:r>
              <a:rPr lang="nl-BE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International </a:t>
            </a: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Commission on Radiological Protection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initiative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on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latin typeface="+mn-lt"/>
              </a:rPr>
              <a:t>	</a:t>
            </a:r>
            <a:r>
              <a:rPr lang="en-US" sz="1700" smtClean="0">
                <a:latin typeface="+mn-lt"/>
              </a:rPr>
              <a:t>	</a:t>
            </a:r>
            <a:r>
              <a:rPr lang="en-US" sz="1700" b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</a:t>
            </a:r>
            <a:r>
              <a:rPr lang="en-US" sz="17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Ethics of Radiological Protection</a:t>
            </a:r>
            <a:r>
              <a:rPr lang="en-US" sz="1700">
                <a:latin typeface="+mn-lt"/>
              </a:rPr>
              <a:t>.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latin typeface="+mn-lt"/>
              </a:rPr>
              <a:t>		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ICRP Publication 138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on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Ethical Foundations of the System of Radiological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Protection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600" smtClean="0">
                <a:latin typeface="+mn-lt"/>
              </a:rPr>
              <a:t>	</a:t>
            </a:r>
            <a:r>
              <a:rPr lang="en-US" sz="1600">
                <a:latin typeface="+mn-lt"/>
              </a:rPr>
              <a:t>	</a:t>
            </a:r>
            <a:r>
              <a:rPr lang="en-US" sz="1600">
                <a:latin typeface="+mn-lt"/>
                <a:hlinkClick r:id="rId2"/>
              </a:rPr>
              <a:t>http://www.icrp.org/publication.asp?id=ICRP%20Publication%20138</a:t>
            </a:r>
            <a:r>
              <a:rPr lang="en-US" sz="1600">
                <a:latin typeface="+mn-lt"/>
              </a:rPr>
              <a:t>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 smtClean="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latin typeface="+mn-lt"/>
              </a:rPr>
              <a:t>	</a:t>
            </a:r>
            <a:r>
              <a:rPr lang="nl-BE" sz="1700">
                <a:latin typeface="+mn-lt"/>
              </a:rPr>
              <a:t> → </a:t>
            </a:r>
            <a:r>
              <a:rPr lang="en-US" sz="1700">
                <a:latin typeface="+mn-lt"/>
              </a:rPr>
              <a:t>	</a:t>
            </a:r>
            <a:r>
              <a:rPr lang="en-US" sz="17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core ethical values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underpinning the system of radiological protection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</a:t>
            </a:r>
            <a:endParaRPr lang="en-US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beneficence and non-maleficence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prudence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justice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dignity</a:t>
            </a:r>
            <a:endParaRPr lang="nl-BE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nl-BE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latin typeface="+mn-lt"/>
              </a:rPr>
              <a:t>	</a:t>
            </a:r>
            <a:r>
              <a:rPr lang="nl-BE" sz="1700">
                <a:latin typeface="+mn-lt"/>
              </a:rPr>
              <a:t> → </a:t>
            </a:r>
            <a:r>
              <a:rPr lang="en-US" sz="1700">
                <a:latin typeface="+mn-lt"/>
              </a:rPr>
              <a:t>	</a:t>
            </a:r>
            <a:r>
              <a:rPr lang="en-US" sz="17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key procedural values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for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practical implementation of the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system</a:t>
            </a:r>
            <a:endParaRPr lang="nl-BE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accountability,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transparency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inclusiveness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nl-BE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GB" sz="1700">
                <a:latin typeface="+mn-lt"/>
              </a:rPr>
              <a:t>								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17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297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Ethics? </a:t>
            </a:r>
            <a:r>
              <a:rPr lang="en-US" b="1" smtClean="0"/>
              <a:t>Three </a:t>
            </a:r>
            <a:r>
              <a:rPr lang="en-US" b="1" smtClean="0"/>
              <a:t>approaches</a:t>
            </a:r>
            <a:endParaRPr lang="nl-BE" b="1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251521" y="1556792"/>
            <a:ext cx="8606728" cy="4093428"/>
          </a:xfrm>
        </p:spPr>
        <p:txBody>
          <a:bodyPr anchor="t" anchorCtr="0">
            <a:spAutoFit/>
          </a:bodyPr>
          <a:lstStyle/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2000">
                <a:latin typeface="+mn-lt"/>
              </a:rPr>
              <a:t>	</a:t>
            </a:r>
            <a:r>
              <a:rPr lang="en-GB" sz="2000">
                <a:solidFill>
                  <a:schemeClr val="bg1">
                    <a:lumMod val="65000"/>
                  </a:schemeClr>
                </a:solidFill>
                <a:latin typeface="+mn-lt"/>
              </a:rPr>
              <a:t>■</a:t>
            </a:r>
            <a:r>
              <a:rPr lang="nl-BE" sz="2000" smtClean="0">
                <a:latin typeface="+mn-lt"/>
              </a:rPr>
              <a:t>	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challenge of ethical thinking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dealing with	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→	knowledge related (scientific) uncertainty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→	value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pluralism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&amp; values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conflict (e.g. autonomy vs protection)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→	the problem of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reference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(e.g.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sustainability)</a:t>
            </a:r>
            <a:endParaRPr lang="nl-BE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nl-BE" sz="20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20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GB" sz="2000">
                <a:latin typeface="+mn-lt"/>
              </a:rPr>
              <a:t>								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7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questions</a:t>
            </a:r>
            <a:endParaRPr lang="nl-B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3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questions</a:t>
            </a:r>
            <a:endParaRPr lang="nl-BE" b="1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251521" y="1556792"/>
            <a:ext cx="8606728" cy="5463034"/>
          </a:xfrm>
        </p:spPr>
        <p:txBody>
          <a:bodyPr anchor="t" anchorCtr="0">
            <a:spAutoFit/>
          </a:bodyPr>
          <a:lstStyle/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1700" smtClean="0">
                <a:latin typeface="+mn-lt"/>
              </a:rPr>
              <a:t> </a:t>
            </a:r>
            <a:r>
              <a:rPr lang="nl-BE" sz="2000">
                <a:latin typeface="+mn-lt"/>
              </a:rPr>
              <a:t>	</a:t>
            </a:r>
            <a:r>
              <a:rPr lang="en-GB" sz="2000">
                <a:solidFill>
                  <a:schemeClr val="bg1">
                    <a:lumMod val="65000"/>
                  </a:schemeClr>
                </a:solidFill>
              </a:rPr>
              <a:t>■</a:t>
            </a:r>
            <a:r>
              <a:rPr lang="en-GB" sz="200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sz="2000">
                <a:latin typeface="+mn-lt"/>
              </a:rPr>
              <a:t>	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How can the ethical values proposed by the ICRP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…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nl-BE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→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motivate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stakeholder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engagement?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nl-BE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→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inspire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‘good’ stakeholder engagement? In theory? In practice?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 smtClean="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 smtClean="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latin typeface="+mn-lt"/>
              </a:rPr>
              <a:t>	</a:t>
            </a:r>
            <a:r>
              <a:rPr lang="nl-BE" sz="1700">
                <a:latin typeface="+mn-lt"/>
              </a:rPr>
              <a:t> → </a:t>
            </a:r>
            <a:r>
              <a:rPr lang="en-US" sz="1700">
                <a:latin typeface="+mn-lt"/>
              </a:rPr>
              <a:t>	</a:t>
            </a:r>
            <a:r>
              <a:rPr lang="en-US" sz="17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core ethical values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underpinning the system of radiological protection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</a:t>
            </a:r>
            <a:endParaRPr lang="en-US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beneficence and non-maleficence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prudence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justice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dignity</a:t>
            </a:r>
            <a:endParaRPr lang="nl-BE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nl-BE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1700">
                <a:latin typeface="+mn-lt"/>
              </a:rPr>
              <a:t>	</a:t>
            </a:r>
            <a:r>
              <a:rPr lang="nl-BE" sz="1700">
                <a:latin typeface="+mn-lt"/>
              </a:rPr>
              <a:t> → </a:t>
            </a:r>
            <a:r>
              <a:rPr lang="en-US" sz="1700">
                <a:latin typeface="+mn-lt"/>
              </a:rPr>
              <a:t>	</a:t>
            </a:r>
            <a:r>
              <a:rPr lang="en-US" sz="17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key procedural values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for </a:t>
            </a:r>
            <a:r>
              <a:rPr lang="en-US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practical implementation of the </a:t>
            </a:r>
            <a:r>
              <a:rPr lang="en-US" sz="17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system</a:t>
            </a:r>
            <a:endParaRPr lang="nl-BE" sz="17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accountability,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transparency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17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-	inclusiveness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nl-BE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17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GB" sz="1700">
                <a:latin typeface="+mn-lt"/>
              </a:rPr>
              <a:t>								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17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56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questions</a:t>
            </a:r>
            <a:endParaRPr lang="nl-BE" b="1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251521" y="1556792"/>
            <a:ext cx="8606728" cy="5324535"/>
          </a:xfrm>
        </p:spPr>
        <p:txBody>
          <a:bodyPr anchor="t" anchorCtr="0">
            <a:spAutoFit/>
          </a:bodyPr>
          <a:lstStyle/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nl-BE" sz="2000" smtClean="0">
                <a:latin typeface="+mn-lt"/>
              </a:rPr>
              <a:t> </a:t>
            </a:r>
            <a:r>
              <a:rPr lang="en-GB" sz="200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en-GB" sz="2000">
                <a:solidFill>
                  <a:schemeClr val="bg1">
                    <a:lumMod val="65000"/>
                  </a:schemeClr>
                </a:solidFill>
              </a:rPr>
              <a:t> ■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What are ethical issues </a:t>
            </a: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specific to each </a:t>
            </a: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case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(Medical, EP&amp;R, Radon)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still) in need of attention? 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→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How do they relate to stakeholder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engagement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?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→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How could they be tackled through stakeholder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engagement?</a:t>
            </a:r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Note: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Some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issues are relevant for all cases, but have specific meanings and challenges in different cases </a:t>
            </a:r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(an 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important one: justification)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 smtClean="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US" sz="20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nl-BE" sz="20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2000">
              <a:latin typeface="+mn-lt"/>
            </a:endParaRP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r>
              <a:rPr lang="en-GB" sz="2000">
                <a:latin typeface="+mn-lt"/>
              </a:rPr>
              <a:t>								</a:t>
            </a:r>
          </a:p>
          <a:p>
            <a:pPr marL="1439863" indent="-1439863" algn="l">
              <a:tabLst>
                <a:tab pos="1252538" algn="r"/>
                <a:tab pos="1439863" algn="l"/>
              </a:tabLst>
            </a:pPr>
            <a:endParaRPr lang="en-GB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83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R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RT" id="{9E37ED38-8528-4622-97B5-E50A59913621}" vid="{C3144AF8-E3B1-46BB-B32C-B5F65E8202C5}"/>
    </a:ext>
  </a:extLst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CER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RT" id="{9E37ED38-8528-4622-97B5-E50A59913621}" vid="{C3144AF8-E3B1-46BB-B32C-B5F65E8202C5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2E699366340D41B67FD2BA5630CCCF" ma:contentTypeVersion="3" ma:contentTypeDescription="Create a new document." ma:contentTypeScope="" ma:versionID="4e890b030306360b1caedebf40a60296">
  <xsd:schema xmlns:xsd="http://www.w3.org/2001/XMLSchema" xmlns:xs="http://www.w3.org/2001/XMLSchema" xmlns:p="http://schemas.microsoft.com/office/2006/metadata/properties" xmlns:ns2="9fadf70c-5e39-45e6-af1b-37916fb9636d" targetNamespace="http://schemas.microsoft.com/office/2006/metadata/properties" ma:root="true" ma:fieldsID="b6c78b3442fe6a4046643687873bf358" ns2:_="">
    <xsd:import namespace="9fadf70c-5e39-45e6-af1b-37916fb9636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df70c-5e39-45e6-af1b-37916fb96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652A75-4422-48AA-A262-62A7D3D83BDF}"/>
</file>

<file path=customXml/itemProps2.xml><?xml version="1.0" encoding="utf-8"?>
<ds:datastoreItem xmlns:ds="http://schemas.openxmlformats.org/officeDocument/2006/customXml" ds:itemID="{822A1209-466D-4F52-AE61-5744A4D910E2}"/>
</file>

<file path=customXml/itemProps3.xml><?xml version="1.0" encoding="utf-8"?>
<ds:datastoreItem xmlns:ds="http://schemas.openxmlformats.org/officeDocument/2006/customXml" ds:itemID="{F2828ADE-5C9D-423A-81D4-717CE7FEE51E}"/>
</file>

<file path=docProps/app.xml><?xml version="1.0" encoding="utf-8"?>
<Properties xmlns="http://schemas.openxmlformats.org/officeDocument/2006/extended-properties" xmlns:vt="http://schemas.openxmlformats.org/officeDocument/2006/docPropsVTypes">
  <Template>_SCK</Template>
  <TotalTime>21046</TotalTime>
  <Pages>22</Pages>
  <Words>106</Words>
  <Application>Microsoft Office PowerPoint</Application>
  <PresentationFormat>On-screen Show (4:3)</PresentationFormat>
  <Paragraphs>163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Interstate-Regular</vt:lpstr>
      <vt:lpstr>Times New Roman</vt:lpstr>
      <vt:lpstr>Wingdings</vt:lpstr>
      <vt:lpstr>CONCERT</vt:lpstr>
      <vt:lpstr>Conception personnalisée</vt:lpstr>
      <vt:lpstr>1_CONCERT</vt:lpstr>
      <vt:lpstr>ENhancinG stAkeholder participation in the GovernancE of radiological risks   for improved radiation protection and informed decision-making</vt:lpstr>
      <vt:lpstr>Focus on stakeholder engagement: Ethical issues</vt:lpstr>
      <vt:lpstr>Ethics? Three approaches</vt:lpstr>
      <vt:lpstr>Ethics? Three approaches</vt:lpstr>
      <vt:lpstr>Ethics? Three approaches</vt:lpstr>
      <vt:lpstr>Ethics? Three approaches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SCK-CEN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Oudheusden Michiel</dc:creator>
  <cp:lastModifiedBy>Meskens Gaston</cp:lastModifiedBy>
  <cp:revision>832</cp:revision>
  <cp:lastPrinted>2011-12-22T07:31:06Z</cp:lastPrinted>
  <dcterms:created xsi:type="dcterms:W3CDTF">2017-11-13T09:28:55Z</dcterms:created>
  <dcterms:modified xsi:type="dcterms:W3CDTF">2019-09-12T12:33:47Z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exandriaPath">
    <vt:lpwstr/>
  </property>
  <property fmtid="{D5CDD505-2E9C-101B-9397-08002B2CF9AE}" pid="3" name="ContentTypeId">
    <vt:lpwstr>0x010100452E699366340D41B67FD2BA5630CCCF</vt:lpwstr>
  </property>
</Properties>
</file>