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0" r:id="rId1"/>
  </p:sldMasterIdLst>
  <p:notesMasterIdLst>
    <p:notesMasterId r:id="rId15"/>
  </p:notesMasterIdLst>
  <p:handoutMasterIdLst>
    <p:handoutMasterId r:id="rId16"/>
  </p:handoutMasterIdLst>
  <p:sldIdLst>
    <p:sldId id="326" r:id="rId2"/>
    <p:sldId id="362" r:id="rId3"/>
    <p:sldId id="382" r:id="rId4"/>
    <p:sldId id="368" r:id="rId5"/>
    <p:sldId id="374" r:id="rId6"/>
    <p:sldId id="381" r:id="rId7"/>
    <p:sldId id="375" r:id="rId8"/>
    <p:sldId id="376" r:id="rId9"/>
    <p:sldId id="377" r:id="rId10"/>
    <p:sldId id="378" r:id="rId11"/>
    <p:sldId id="379" r:id="rId12"/>
    <p:sldId id="380" r:id="rId13"/>
    <p:sldId id="369" r:id="rId14"/>
  </p:sldIdLst>
  <p:sldSz cx="9144000" cy="6858000" type="screen4x3"/>
  <p:notesSz cx="6669088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99FF"/>
    <a:srgbClr val="FFFF99"/>
    <a:srgbClr val="547CCC"/>
    <a:srgbClr val="92D050"/>
    <a:srgbClr val="7F7F7F"/>
    <a:srgbClr val="5F84C1"/>
    <a:srgbClr val="5C81CE"/>
    <a:srgbClr val="9578F2"/>
    <a:srgbClr val="007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1993" autoAdjust="0"/>
  </p:normalViewPr>
  <p:slideViewPr>
    <p:cSldViewPr snapToGrid="0">
      <p:cViewPr varScale="1">
        <p:scale>
          <a:sx n="74" d="100"/>
          <a:sy n="74" d="100"/>
        </p:scale>
        <p:origin x="8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245" y="72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3445" y="9442130"/>
            <a:ext cx="184842" cy="3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defRPr/>
            </a:pPr>
            <a:endParaRPr lang="en-GB" sz="1400" smtClean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5285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1629" y="4745409"/>
            <a:ext cx="4884763" cy="2618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 smtClean="0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9950" y="755650"/>
            <a:ext cx="4930775" cy="3698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9458358"/>
            <a:ext cx="6669088" cy="3404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defRPr/>
            </a:pPr>
            <a:r>
              <a:rPr lang="en-GB" sz="8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2012 - SCK•CEN - </a:t>
            </a:r>
            <a:r>
              <a:rPr lang="en-US" sz="8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preliminary data for dedicated use ONLY and may not be cited without the explicit permission of the author.</a:t>
            </a:r>
            <a:r>
              <a:rPr lang="nl-NL" sz="8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 sz="8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579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9260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5334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 userDrawn="1"/>
        </p:nvCxnSpPr>
        <p:spPr bwMode="auto">
          <a:xfrm>
            <a:off x="258763" y="831850"/>
            <a:ext cx="0" cy="5637213"/>
          </a:xfrm>
          <a:prstGeom prst="line">
            <a:avLst/>
          </a:prstGeom>
          <a:ln w="63500" cap="rnd">
            <a:solidFill>
              <a:schemeClr val="accent3">
                <a:lumMod val="65000"/>
              </a:schemeClr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11"/>
          <p:cNvCxnSpPr/>
          <p:nvPr userDrawn="1"/>
        </p:nvCxnSpPr>
        <p:spPr bwMode="auto">
          <a:xfrm>
            <a:off x="452438" y="327025"/>
            <a:ext cx="0" cy="5380038"/>
          </a:xfrm>
          <a:prstGeom prst="line">
            <a:avLst/>
          </a:prstGeom>
          <a:ln w="63500" cap="rnd">
            <a:solidFill>
              <a:srgbClr val="92D050"/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 userDrawn="1"/>
        </p:nvCxnSpPr>
        <p:spPr bwMode="auto">
          <a:xfrm>
            <a:off x="95250" y="1255713"/>
            <a:ext cx="6961188" cy="0"/>
          </a:xfrm>
          <a:prstGeom prst="line">
            <a:avLst/>
          </a:prstGeom>
          <a:ln w="63500" cap="rnd">
            <a:solidFill>
              <a:srgbClr val="92D050"/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16"/>
          <p:cNvCxnSpPr/>
          <p:nvPr userDrawn="1"/>
        </p:nvCxnSpPr>
        <p:spPr bwMode="auto">
          <a:xfrm>
            <a:off x="42863" y="1462088"/>
            <a:ext cx="5868987" cy="0"/>
          </a:xfrm>
          <a:prstGeom prst="line">
            <a:avLst/>
          </a:prstGeom>
          <a:ln w="63500" cap="rnd">
            <a:solidFill>
              <a:schemeClr val="accent3">
                <a:lumMod val="65000"/>
              </a:schemeClr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6262688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131" y="2130425"/>
            <a:ext cx="8562643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7" y="3886200"/>
            <a:ext cx="8584792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759700" y="34925"/>
            <a:ext cx="1235075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DF7A319B-CA61-4012-B94B-7FA2FA91BA01}" type="datetime1">
              <a:rPr lang="es-ES" altLang="es-ES"/>
              <a:pPr>
                <a:defRPr/>
              </a:pPr>
              <a:t>13/09/2019</a:t>
            </a:fld>
            <a:endParaRPr lang="nl-BE" altLang="es-ES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48538" y="6442075"/>
            <a:ext cx="1543050" cy="325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5393C0FF-F494-470C-A3A8-B0F244220DBF}" type="slidenum">
              <a:rPr lang="en-GB" altLang="es-ES" smtClean="0"/>
              <a:pPr>
                <a:defRPr/>
              </a:pPr>
              <a:t>‹N°›</a:t>
            </a:fld>
            <a:r>
              <a:rPr lang="en-GB" altLang="es-ES" dirty="0" smtClean="0"/>
              <a:t>Copyright © 2016 ERA</a:t>
            </a:r>
            <a:endParaRPr lang="en-GB" altLang="es-ES" dirty="0"/>
          </a:p>
        </p:txBody>
      </p:sp>
    </p:spTree>
    <p:extLst>
      <p:ext uri="{BB962C8B-B14F-4D97-AF65-F5344CB8AC3E}">
        <p14:creationId xmlns:p14="http://schemas.microsoft.com/office/powerpoint/2010/main" val="24827178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 userDrawn="1"/>
        </p:nvCxnSpPr>
        <p:spPr bwMode="auto">
          <a:xfrm>
            <a:off x="258763" y="593725"/>
            <a:ext cx="0" cy="6011863"/>
          </a:xfrm>
          <a:prstGeom prst="line">
            <a:avLst/>
          </a:prstGeom>
          <a:ln w="63500" cap="rnd">
            <a:solidFill>
              <a:schemeClr val="accent3">
                <a:lumMod val="65000"/>
              </a:schemeClr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11"/>
          <p:cNvCxnSpPr/>
          <p:nvPr userDrawn="1"/>
        </p:nvCxnSpPr>
        <p:spPr bwMode="auto">
          <a:xfrm>
            <a:off x="452438" y="88900"/>
            <a:ext cx="0" cy="6046788"/>
          </a:xfrm>
          <a:prstGeom prst="line">
            <a:avLst/>
          </a:prstGeom>
          <a:ln w="63500" cap="rnd">
            <a:solidFill>
              <a:srgbClr val="92D050"/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 userDrawn="1"/>
        </p:nvCxnSpPr>
        <p:spPr bwMode="auto">
          <a:xfrm>
            <a:off x="95250" y="871538"/>
            <a:ext cx="6961188" cy="0"/>
          </a:xfrm>
          <a:prstGeom prst="line">
            <a:avLst/>
          </a:prstGeom>
          <a:ln w="63500" cap="rnd">
            <a:solidFill>
              <a:srgbClr val="92D050"/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16"/>
          <p:cNvCxnSpPr/>
          <p:nvPr userDrawn="1"/>
        </p:nvCxnSpPr>
        <p:spPr bwMode="auto">
          <a:xfrm>
            <a:off x="42863" y="1077913"/>
            <a:ext cx="5868987" cy="0"/>
          </a:xfrm>
          <a:prstGeom prst="line">
            <a:avLst/>
          </a:prstGeom>
          <a:ln w="63500" cap="rnd">
            <a:solidFill>
              <a:schemeClr val="accent3">
                <a:lumMod val="65000"/>
              </a:schemeClr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6321425"/>
            <a:ext cx="20939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902575" y="6605588"/>
            <a:ext cx="11715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GB" altLang="es-ES" sz="600" dirty="0" smtClean="0"/>
              <a:t>Copyright © 2016 ALLIANCE</a:t>
            </a:r>
            <a:endParaRPr lang="es-ES" altLang="es-ES" sz="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34" y="61494"/>
            <a:ext cx="8548729" cy="714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8" y="1555845"/>
            <a:ext cx="8279642" cy="4684597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600"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600"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7759700" y="34925"/>
            <a:ext cx="1235075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78D0509D-B6F7-4001-BF85-1D3362902991}" type="datetime1">
              <a:rPr lang="es-ES" altLang="es-ES"/>
              <a:pPr>
                <a:defRPr/>
              </a:pPr>
              <a:t>13/09/2019</a:t>
            </a:fld>
            <a:endParaRPr lang="nl-BE" altLang="es-ES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204200" y="6332538"/>
            <a:ext cx="569913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egoe UI" pitchFamily="34" charset="0"/>
                <a:cs typeface="Arial" charset="0"/>
              </a:defRPr>
            </a:lvl1pPr>
          </a:lstStyle>
          <a:p>
            <a:pPr>
              <a:defRPr/>
            </a:pPr>
            <a:fld id="{C29129CC-703B-41D6-9FE4-B73EF09EA933}" type="slidenum">
              <a:rPr lang="es-ES" altLang="es-ES"/>
              <a:pPr>
                <a:defRPr/>
              </a:pPr>
              <a:t>‹N°›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592906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00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3088" y="390525"/>
            <a:ext cx="82962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152" tIns="37152" rIns="37152" bIns="3715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609725"/>
            <a:ext cx="8224837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219" tIns="41610" rIns="83219" bIns="41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0"/>
            <a:endParaRPr lang="en-US" altLang="es-ES" smtClean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58763" y="831850"/>
            <a:ext cx="0" cy="5637213"/>
          </a:xfrm>
          <a:prstGeom prst="line">
            <a:avLst/>
          </a:prstGeom>
          <a:ln w="63500" cap="rnd">
            <a:solidFill>
              <a:schemeClr val="accent3">
                <a:lumMod val="65000"/>
              </a:schemeClr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 bwMode="auto">
          <a:xfrm>
            <a:off x="452438" y="327025"/>
            <a:ext cx="0" cy="5380038"/>
          </a:xfrm>
          <a:prstGeom prst="line">
            <a:avLst/>
          </a:prstGeom>
          <a:ln w="63500" cap="rnd">
            <a:solidFill>
              <a:srgbClr val="92D050"/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auto">
          <a:xfrm>
            <a:off x="95250" y="1255713"/>
            <a:ext cx="6961188" cy="0"/>
          </a:xfrm>
          <a:prstGeom prst="line">
            <a:avLst/>
          </a:prstGeom>
          <a:ln w="63500" cap="rnd">
            <a:solidFill>
              <a:srgbClr val="92D050"/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 bwMode="auto">
          <a:xfrm>
            <a:off x="42863" y="1462088"/>
            <a:ext cx="5868987" cy="0"/>
          </a:xfrm>
          <a:prstGeom prst="line">
            <a:avLst/>
          </a:prstGeom>
          <a:ln w="63500" cap="rnd">
            <a:solidFill>
              <a:schemeClr val="accent3">
                <a:lumMod val="65000"/>
              </a:schemeClr>
            </a:solidFill>
            <a:headEnd type="none" w="med" len="med"/>
            <a:tailEnd type="none" w="med" len="med"/>
          </a:ln>
          <a:effectLst>
            <a:outerShdw blurRad="40000" dist="23000" dir="5400000" rotWithShape="0">
              <a:schemeClr val="bg2">
                <a:lumMod val="60000"/>
                <a:lumOff val="40000"/>
                <a:alpha val="35000"/>
              </a:schemeClr>
            </a:outerShdw>
          </a:effectLst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2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6262688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0"/>
          <p:cNvSpPr txBox="1">
            <a:spLocks noChangeArrowheads="1"/>
          </p:cNvSpPr>
          <p:nvPr userDrawn="1"/>
        </p:nvSpPr>
        <p:spPr bwMode="auto">
          <a:xfrm>
            <a:off x="7756525" y="6567488"/>
            <a:ext cx="11715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GB" altLang="es-ES" sz="600" dirty="0" smtClean="0"/>
              <a:t>Copyright © 2016 ALLIANCE</a:t>
            </a:r>
            <a:endParaRPr lang="es-ES" altLang="es-ES" sz="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3" r:id="rId3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r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rgbClr val="92D05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r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rgbClr val="92D050"/>
          </a:solidFill>
          <a:latin typeface="Segoe UI" pitchFamily="34" charset="0"/>
          <a:cs typeface="Segoe UI" pitchFamily="34" charset="0"/>
        </a:defRPr>
      </a:lvl2pPr>
      <a:lvl3pPr algn="r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rgbClr val="92D050"/>
          </a:solidFill>
          <a:latin typeface="Segoe UI" pitchFamily="34" charset="0"/>
          <a:cs typeface="Segoe UI" pitchFamily="34" charset="0"/>
        </a:defRPr>
      </a:lvl3pPr>
      <a:lvl4pPr algn="r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rgbClr val="92D050"/>
          </a:solidFill>
          <a:latin typeface="Segoe UI" pitchFamily="34" charset="0"/>
          <a:cs typeface="Segoe UI" pitchFamily="34" charset="0"/>
        </a:defRPr>
      </a:lvl4pPr>
      <a:lvl5pPr algn="r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rgbClr val="92D050"/>
          </a:solidFill>
          <a:latin typeface="Segoe UI" pitchFamily="34" charset="0"/>
          <a:cs typeface="Segoe UI" pitchFamily="34" charset="0"/>
        </a:defRPr>
      </a:lvl5pPr>
      <a:lvl6pPr marL="4572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6pPr>
      <a:lvl7pPr marL="9144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7pPr>
      <a:lvl8pPr marL="13716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8pPr>
      <a:lvl9pPr marL="18288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9pPr>
    </p:titleStyle>
    <p:bodyStyle>
      <a:lvl1pPr marL="309563" indent="-309563" algn="l" defTabSz="685800" rtl="0" eaLnBrk="0" fontAlgn="base" hangingPunct="0">
        <a:spcBef>
          <a:spcPct val="20000"/>
        </a:spcBef>
        <a:spcAft>
          <a:spcPct val="0"/>
        </a:spcAft>
        <a:buClr>
          <a:srgbClr val="484848"/>
        </a:buClr>
        <a:buSzPct val="100000"/>
        <a:buFont typeface="Wingdings" pitchFamily="2" charset="2"/>
        <a:buChar char="l"/>
        <a:defRPr sz="2200">
          <a:solidFill>
            <a:srgbClr val="7F7F7F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666750" indent="-244475" algn="l" defTabSz="685800" rtl="0" eaLnBrk="0" fontAlgn="base" hangingPunct="0">
        <a:spcBef>
          <a:spcPct val="20000"/>
        </a:spcBef>
        <a:spcAft>
          <a:spcPct val="0"/>
        </a:spcAft>
        <a:buClr>
          <a:srgbClr val="6D6D6D"/>
        </a:buClr>
        <a:buSzPct val="100000"/>
        <a:buFont typeface="Wingdings" pitchFamily="2" charset="2"/>
        <a:buChar char="l"/>
        <a:defRPr sz="2000">
          <a:solidFill>
            <a:srgbClr val="7F7F7F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028700" indent="-206375" algn="l" defTabSz="685800" rtl="0" eaLnBrk="0" fontAlgn="base" hangingPunct="0">
        <a:spcBef>
          <a:spcPct val="20000"/>
        </a:spcBef>
        <a:spcAft>
          <a:spcPct val="0"/>
        </a:spcAft>
        <a:buClr>
          <a:srgbClr val="BDBDBD"/>
        </a:buClr>
        <a:buSzPct val="100000"/>
        <a:buFont typeface="Wingdings" pitchFamily="2" charset="2"/>
        <a:buChar char="l"/>
        <a:defRPr>
          <a:solidFill>
            <a:srgbClr val="7F7F7F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439863" indent="-204788" algn="l" defTabSz="685800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Times New Roman" pitchFamily="18" charset="0"/>
          <a:cs typeface="Segoe UI" pitchFamily="34" charset="0"/>
        </a:defRPr>
      </a:lvl4pPr>
      <a:lvl5pPr marL="1852613" indent="-206375" algn="l" defTabSz="685800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  <a:cs typeface="Segoe UI" pitchFamily="34" charset="0"/>
        </a:defRPr>
      </a:lvl5pPr>
      <a:lvl6pPr marL="23098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6pPr>
      <a:lvl7pPr marL="27670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7pPr>
      <a:lvl8pPr marL="32242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8pPr>
      <a:lvl9pPr marL="36814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96925" y="1795463"/>
            <a:ext cx="78740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484848"/>
              </a:buClr>
              <a:buSzPct val="100000"/>
              <a:buFont typeface="Wingdings" pitchFamily="2" charset="2"/>
              <a:buChar char="l"/>
              <a:defRPr sz="22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D6D6D"/>
              </a:buClr>
              <a:buSzPct val="100000"/>
              <a:buFont typeface="Wingdings" pitchFamily="2" charset="2"/>
              <a:buChar char="l"/>
              <a:defRPr sz="20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BDBD"/>
              </a:buClr>
              <a:buSzPct val="100000"/>
              <a:buFont typeface="Wingdings" pitchFamily="2" charset="2"/>
              <a:buChar char="l"/>
              <a:defRPr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3200" b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European </a:t>
            </a:r>
            <a:r>
              <a:rPr lang="en-US" altLang="es-ES" sz="3200" b="1" dirty="0">
                <a:solidFill>
                  <a:srgbClr val="92D050"/>
                </a:solidFill>
                <a:latin typeface="+mn-lt"/>
                <a:cs typeface="Arial" pitchFamily="34" charset="0"/>
              </a:rPr>
              <a:t>Radioecology </a:t>
            </a:r>
            <a:r>
              <a:rPr lang="en-US" altLang="es-ES" sz="3200" b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Alliance</a:t>
            </a:r>
            <a:br>
              <a:rPr lang="en-US" altLang="es-ES" sz="3200" b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</a:br>
            <a:r>
              <a:rPr lang="en-GB" altLang="es-ES" sz="3200" b="1" i="1" dirty="0">
                <a:solidFill>
                  <a:srgbClr val="92D050"/>
                </a:solidFill>
                <a:latin typeface="+mn-lt"/>
                <a:cs typeface="Arial" pitchFamily="34" charset="0"/>
              </a:rPr>
              <a:t>research needs related </a:t>
            </a:r>
            <a:r>
              <a:rPr lang="en-GB" altLang="es-ES" sz="3200" b="1" i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to</a:t>
            </a:r>
          </a:p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s-ES" sz="3200" b="1" i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stakeholder engagement</a:t>
            </a:r>
          </a:p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s-ES" sz="3200" b="1" i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and social </a:t>
            </a:r>
            <a:r>
              <a:rPr lang="en-GB" altLang="es-ES" sz="3200" b="1" i="1" dirty="0">
                <a:solidFill>
                  <a:srgbClr val="92D050"/>
                </a:solidFill>
                <a:latin typeface="+mn-lt"/>
                <a:cs typeface="Arial" pitchFamily="34" charset="0"/>
              </a:rPr>
              <a:t>science </a:t>
            </a:r>
            <a:r>
              <a:rPr lang="en-GB" altLang="es-ES" sz="3200" b="1" i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research</a:t>
            </a:r>
            <a:endParaRPr lang="nl-BE" altLang="es-ES" sz="3600" b="1" i="1" dirty="0" smtClean="0">
              <a:solidFill>
                <a:srgbClr val="92D050"/>
              </a:solidFill>
              <a:latin typeface="+mn-lt"/>
              <a:cs typeface="Arial" pitchFamily="34" charset="0"/>
            </a:endParaRPr>
          </a:p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s-ES" sz="2400" b="1" dirty="0" smtClean="0">
              <a:solidFill>
                <a:srgbClr val="92D050"/>
              </a:solidFill>
              <a:latin typeface="+mn-lt"/>
              <a:cs typeface="Arial" pitchFamily="34" charset="0"/>
            </a:endParaRPr>
          </a:p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s-ES" sz="2400" b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ENGAGE dissemination workshop</a:t>
            </a:r>
          </a:p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s-ES" sz="2400" b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September, 11-13, 2019, Bratislava</a:t>
            </a:r>
            <a:endParaRPr lang="en-GB" altLang="es-ES" sz="2400" b="1" dirty="0">
              <a:solidFill>
                <a:srgbClr val="92D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813871" y="5435350"/>
            <a:ext cx="58401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484848"/>
              </a:buClr>
              <a:buSzPct val="100000"/>
              <a:buFont typeface="Wingdings" pitchFamily="2" charset="2"/>
              <a:buChar char="l"/>
              <a:defRPr sz="22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D6D6D"/>
              </a:buClr>
              <a:buSzPct val="100000"/>
              <a:buFont typeface="Wingdings" pitchFamily="2" charset="2"/>
              <a:buChar char="l"/>
              <a:defRPr sz="20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BDBD"/>
              </a:buClr>
              <a:buSzPct val="100000"/>
              <a:buFont typeface="Wingdings" pitchFamily="2" charset="2"/>
              <a:buChar char="l"/>
              <a:defRPr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nl-BE" altLang="es-ES" sz="1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Rodolphe Gilbin (IRSN), Hildegarde Vandenhove (SCK.CEN), Almudena Real (</a:t>
            </a:r>
            <a:r>
              <a:rPr lang="nl-BE" altLang="es-ES" sz="1400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Ciemat</a:t>
            </a:r>
            <a:r>
              <a:rPr lang="nl-BE" altLang="es-ES" sz="1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), Nick </a:t>
            </a:r>
            <a:r>
              <a:rPr lang="nl-BE" altLang="es-ES" sz="1400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Beresford</a:t>
            </a:r>
            <a:r>
              <a:rPr lang="nl-BE" altLang="es-ES" sz="1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(CEH)</a:t>
            </a:r>
            <a:endParaRPr lang="nl-BE" altLang="es-ES" sz="140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592513" y="5035240"/>
            <a:ext cx="2592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484848"/>
              </a:buClr>
              <a:buSzPct val="100000"/>
              <a:buFont typeface="Wingdings" pitchFamily="2" charset="2"/>
              <a:buChar char="l"/>
              <a:defRPr sz="22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D6D6D"/>
              </a:buClr>
              <a:buSzPct val="100000"/>
              <a:buFont typeface="Wingdings" pitchFamily="2" charset="2"/>
              <a:buChar char="l"/>
              <a:defRPr sz="2000"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BDBD"/>
              </a:buClr>
              <a:buSzPct val="100000"/>
              <a:buFont typeface="Wingdings" pitchFamily="2" charset="2"/>
              <a:buChar char="l"/>
              <a:defRPr>
                <a:solidFill>
                  <a:srgbClr val="7F7F7F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  <a:cs typeface="Segoe U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BE" altLang="es-ES" sz="2000" b="1" dirty="0">
                <a:solidFill>
                  <a:srgbClr val="92D050"/>
                </a:solidFill>
                <a:latin typeface="+mn-lt"/>
                <a:cs typeface="Arial" pitchFamily="34" charset="0"/>
              </a:rPr>
              <a:t>www.er-alliance.org</a:t>
            </a:r>
          </a:p>
        </p:txBody>
      </p:sp>
      <p:pic>
        <p:nvPicPr>
          <p:cNvPr id="1026" name="Grafik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765" y="6150768"/>
            <a:ext cx="1693863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323" y="6061075"/>
            <a:ext cx="13208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ALLIANCE needs related to social sciences research</a:t>
            </a:r>
            <a:r>
              <a:rPr lang="en-US" altLang="fr-FR" dirty="0" smtClean="0">
                <a:latin typeface="+mn-lt"/>
              </a:rPr>
              <a:t/>
            </a:r>
            <a:br>
              <a:rPr lang="en-US" altLang="fr-FR" dirty="0" smtClean="0">
                <a:latin typeface="+mn-lt"/>
              </a:rPr>
            </a:br>
            <a:r>
              <a:rPr lang="en-US" altLang="fr-FR" b="1" dirty="0">
                <a:latin typeface="+mn-lt"/>
              </a:rPr>
              <a:t>5</a:t>
            </a:r>
            <a:r>
              <a:rPr lang="en-US" altLang="fr-FR" b="1" dirty="0" smtClean="0">
                <a:latin typeface="+mn-lt"/>
              </a:rPr>
              <a:t>/ </a:t>
            </a:r>
            <a:r>
              <a:rPr lang="en-GB" altLang="fr-FR" b="1" dirty="0" smtClean="0">
                <a:latin typeface="+mn-lt"/>
              </a:rPr>
              <a:t>Integrate frameworks for radiation and chemicals</a:t>
            </a:r>
            <a:endParaRPr lang="en-US" altLang="fr-FR" b="1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229" y="1353103"/>
            <a:ext cx="83511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ecological risk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assessment framework was first proposed for chemicals, before it was extended to radiation.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integrated framework would:</a:t>
            </a:r>
            <a:endParaRPr lang="en-GB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facilitate stakeholders’ understanding of risk from various sources, including radiation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facilitates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mutual understanding between assessors and the exchange or mutualisation of methods and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tools</a:t>
            </a:r>
          </a:p>
          <a:p>
            <a:pPr algn="just">
              <a:spcAft>
                <a:spcPts val="0"/>
              </a:spcAft>
            </a:pPr>
            <a:endParaRPr lang="en-GB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SSH help to span the bridge?</a:t>
            </a:r>
          </a:p>
          <a:p>
            <a:pPr lvl="0" algn="just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e.g. explore ways towards an integrated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systemic and unified approach to public and environmental health (One </a:t>
            </a: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Health , </a:t>
            </a:r>
            <a:r>
              <a:rPr lang="en-GB" sz="20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exposome</a:t>
            </a: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ecosystem </a:t>
            </a: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services</a:t>
            </a: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…)</a:t>
            </a:r>
            <a:endParaRPr lang="en-GB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48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ALLIANCE needs related to social sciences research</a:t>
            </a:r>
            <a:r>
              <a:rPr lang="en-US" altLang="fr-FR" dirty="0" smtClean="0">
                <a:latin typeface="+mn-lt"/>
              </a:rPr>
              <a:t/>
            </a:r>
            <a:br>
              <a:rPr lang="en-US" altLang="fr-FR" dirty="0" smtClean="0">
                <a:latin typeface="+mn-lt"/>
              </a:rPr>
            </a:br>
            <a:r>
              <a:rPr lang="en-US" altLang="fr-FR" b="1" dirty="0" smtClean="0">
                <a:latin typeface="+mn-lt"/>
              </a:rPr>
              <a:t>6/ </a:t>
            </a:r>
            <a:r>
              <a:rPr lang="en-GB" altLang="fr-FR" b="1" dirty="0" smtClean="0">
                <a:latin typeface="+mn-lt"/>
              </a:rPr>
              <a:t>Multi-criteria analysis for decision making</a:t>
            </a:r>
            <a:endParaRPr lang="en-US" altLang="fr-FR" b="1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229" y="1154321"/>
            <a:ext cx="83511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Choosing management options for radiation exposure situations is a multi-factorial and multi-stakeholder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 (economic and social impacts of radioactive contamination goes well beyond radiation protection issues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GB" sz="20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Fukushima experience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):</a:t>
            </a:r>
            <a:endParaRPr lang="en-GB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radiological effectiveness, </a:t>
            </a:r>
            <a:endParaRPr lang="en-GB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technical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feasibility of the various management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options, </a:t>
            </a:r>
            <a:endParaRPr lang="en-GB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acceptance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stakeholders and the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public, </a:t>
            </a:r>
            <a:endParaRPr lang="en-GB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temporality (rapid/immediate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reaction time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events vs.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long-term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research, evaluation and regulation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processes)…</a:t>
            </a:r>
            <a:endParaRPr lang="en-GB" sz="20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Multi-criteria analysis: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suitable theoretical framework that can be used to combine quantitative and qualitative factors and to guide the decision process towards a satisfactory solution. </a:t>
            </a:r>
          </a:p>
          <a:p>
            <a:pPr lvl="0" algn="just">
              <a:spcAft>
                <a:spcPts val="0"/>
              </a:spcAft>
            </a:pPr>
            <a:endParaRPr lang="en-GB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Needs research/tools for r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isk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communication,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evaluation and consideration of social acceptance,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perception, economical aspects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radioecology (ecosystem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services, ecosystem approaches…)</a:t>
            </a:r>
          </a:p>
          <a:p>
            <a:pPr lvl="0" algn="just">
              <a:spcAft>
                <a:spcPts val="0"/>
              </a:spcAft>
            </a:pPr>
            <a:endParaRPr lang="en-GB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58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ALLIANCE needs related to social sciences research</a:t>
            </a:r>
            <a:r>
              <a:rPr lang="en-US" altLang="fr-FR" dirty="0" smtClean="0">
                <a:latin typeface="+mn-lt"/>
              </a:rPr>
              <a:t/>
            </a:r>
            <a:br>
              <a:rPr lang="en-US" altLang="fr-FR" dirty="0" smtClean="0">
                <a:latin typeface="+mn-lt"/>
              </a:rPr>
            </a:br>
            <a:r>
              <a:rPr lang="en-US" altLang="fr-FR" b="1" dirty="0">
                <a:latin typeface="+mn-lt"/>
              </a:rPr>
              <a:t>7</a:t>
            </a:r>
            <a:r>
              <a:rPr lang="en-US" altLang="fr-FR" b="1" dirty="0" smtClean="0">
                <a:latin typeface="+mn-lt"/>
              </a:rPr>
              <a:t>/ </a:t>
            </a:r>
            <a:r>
              <a:rPr lang="en-GB" altLang="fr-FR" b="1" dirty="0" smtClean="0">
                <a:latin typeface="+mn-lt"/>
              </a:rPr>
              <a:t>bring scrutiny into research and assessment tools</a:t>
            </a:r>
            <a:endParaRPr lang="en-US" altLang="fr-FR" b="1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229" y="1154321"/>
            <a:ext cx="83511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Needs to show the scientific knowledge </a:t>
            </a:r>
            <a:r>
              <a:rPr lang="en-GB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building on 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which decisions are based, the underlying philosophy for </a:t>
            </a:r>
            <a:r>
              <a:rPr lang="en-GB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protection, and the 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used assumptions and extrapolations when the knowledge is </a:t>
            </a:r>
            <a:r>
              <a:rPr lang="en-GB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lacking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radiation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protection system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often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simplified into numbers (concept of dose, dose limits, benchmark value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): must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keep critical with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methodologies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significance of recommended values (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the realism of the models? How were the parameters of the model chosen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?)</a:t>
            </a:r>
          </a:p>
          <a:p>
            <a:pPr marL="342900" lvl="0" indent="-342900" algn="just">
              <a:spcAft>
                <a:spcPts val="0"/>
              </a:spcAft>
              <a:buFontTx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assessment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magnitudes (dose), benchmarks etc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.: sufficient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(and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robust) enough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cover the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environment value (e.g. ecosystem services) and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how it is affected by the presence of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radiation?</a:t>
            </a:r>
          </a:p>
          <a:p>
            <a:pPr lvl="0" algn="just"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è"/>
            </a:pPr>
            <a:r>
              <a:rPr lang="en-US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</a:t>
            </a:r>
            <a:r>
              <a:rPr lang="en-US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sciences could help in </a:t>
            </a:r>
            <a:r>
              <a:rPr lang="en-US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debate by focusing on scientifically established understanding, </a:t>
            </a:r>
            <a:r>
              <a:rPr lang="en-US" sz="2000" b="1" dirty="0" err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r>
              <a:rPr lang="en-US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risk perceptions, human valuation of the </a:t>
            </a:r>
            <a:r>
              <a:rPr lang="en-US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</a:p>
          <a:p>
            <a:pPr algn="just">
              <a:spcAft>
                <a:spcPts val="0"/>
              </a:spcAft>
            </a:pP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socio-historical approaches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of the evolution of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radiation protection approaches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to better understand where we are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065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 smtClean="0"/>
              <a:t/>
            </a:r>
            <a:br>
              <a:rPr lang="en-US" altLang="fr-FR" dirty="0" smtClean="0"/>
            </a:br>
            <a:r>
              <a:rPr lang="en-US" altLang="fr-FR" dirty="0" smtClean="0"/>
              <a:t>next step… link SSH research needs</a:t>
            </a:r>
            <a:br>
              <a:rPr lang="en-US" altLang="fr-FR" dirty="0" smtClean="0"/>
            </a:br>
            <a:r>
              <a:rPr lang="en-US" altLang="fr-FR" dirty="0" smtClean="0"/>
              <a:t>with the ALLIANCE </a:t>
            </a:r>
            <a:r>
              <a:rPr lang="en-US" altLang="fr-FR" dirty="0"/>
              <a:t>SRA </a:t>
            </a:r>
            <a:r>
              <a:rPr lang="en-US" altLang="fr-FR" dirty="0" smtClean="0"/>
              <a:t>update (CONCERT, end of 2019)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fr-FR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</a:t>
            </a: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interactions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ALLIANCE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SSH and integrate in our SRA: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 our Challenge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as a form of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integration?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an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aspect of the </a:t>
            </a:r>
            <a:r>
              <a:rPr lang="en-GB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multicriteria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/DSS chapter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(since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 involvement is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essential)?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 new cross-cutting challenge/item in ALLIANCE’s SRA (as for E&amp;T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infrastructure)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the interaction ALLIANCE and SSH plays at different levels (an earlier attempt to think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interactions-needs ALLIANCE / SSH included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…will be discussed in the next weeks within the ALLIANCE SRA WG but your views are welcomed 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58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b="1" dirty="0"/>
              <a:t>ALLIANCE </a:t>
            </a:r>
            <a:r>
              <a:rPr lang="en-US" altLang="fr-FR" b="1" dirty="0" smtClean="0"/>
              <a:t>Strategic Research Agenda</a:t>
            </a:r>
            <a:br>
              <a:rPr lang="en-US" altLang="fr-FR" b="1" dirty="0" smtClean="0"/>
            </a:br>
            <a:r>
              <a:rPr lang="en-US" altLang="fr-FR" b="1" dirty="0" smtClean="0"/>
              <a:t> </a:t>
            </a:r>
            <a:r>
              <a:rPr lang="en-US" altLang="fr-FR" b="1" dirty="0"/>
              <a:t>and roadmap</a:t>
            </a:r>
            <a:endParaRPr lang="en-GB" altLang="fr-FR" dirty="0">
              <a:latin typeface="+mj-lt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534988" y="2945535"/>
            <a:ext cx="1528762" cy="469900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Source term</a:t>
            </a:r>
            <a:endParaRPr lang="en-GB" b="1" dirty="0">
              <a:latin typeface="+mj-lt"/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534988" y="3453535"/>
            <a:ext cx="1528762" cy="882650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609859"/>
              <a:satOff val="685"/>
              <a:lumOff val="-13725"/>
              <a:alphaOff val="0"/>
            </a:schemeClr>
          </a:fillRef>
          <a:effectRef idx="2">
            <a:schemeClr val="accent5">
              <a:hueOff val="-1609859"/>
              <a:satOff val="685"/>
              <a:lumOff val="-13725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b="1" dirty="0" smtClean="0">
                <a:latin typeface="+mj-lt"/>
              </a:rPr>
              <a:t>Dispersion Transfer 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b="1" dirty="0" smtClean="0">
                <a:latin typeface="+mj-lt"/>
              </a:rPr>
              <a:t>Exposure of humans &amp; wildlife</a:t>
            </a:r>
            <a:endParaRPr lang="en-GB" sz="1200" b="1" dirty="0">
              <a:latin typeface="+mj-lt"/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534988" y="4374285"/>
            <a:ext cx="1528762" cy="717550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3219718"/>
              <a:satOff val="1370"/>
              <a:lumOff val="-27451"/>
              <a:alphaOff val="0"/>
            </a:schemeClr>
          </a:fillRef>
          <a:effectRef idx="2">
            <a:schemeClr val="accent5">
              <a:hueOff val="-3219718"/>
              <a:satOff val="1370"/>
              <a:lumOff val="-27451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Effects of exposure (bio, physio, and ecological)</a:t>
            </a:r>
            <a:endParaRPr lang="en-GB" b="1" dirty="0">
              <a:latin typeface="+mj-lt"/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534988" y="5129935"/>
            <a:ext cx="1528762" cy="474086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4829577"/>
              <a:satOff val="2055"/>
              <a:lumOff val="-41176"/>
              <a:alphaOff val="0"/>
            </a:schemeClr>
          </a:fillRef>
          <a:effectRef idx="2">
            <a:schemeClr val="accent5">
              <a:hueOff val="-4829577"/>
              <a:satOff val="2055"/>
              <a:lumOff val="-41176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Risk characterisation</a:t>
            </a:r>
            <a:endParaRPr lang="en-GB" b="1" dirty="0">
              <a:latin typeface="+mj-lt"/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534988" y="5642120"/>
            <a:ext cx="1528762" cy="516515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6439437"/>
              <a:satOff val="2740"/>
              <a:lumOff val="-54902"/>
              <a:alphaOff val="0"/>
            </a:schemeClr>
          </a:fillRef>
          <a:effectRef idx="2">
            <a:schemeClr val="accent5">
              <a:hueOff val="-6439437"/>
              <a:satOff val="2740"/>
              <a:lumOff val="-54902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Management &amp; communication</a:t>
            </a:r>
            <a:endParaRPr lang="en-GB" b="1" dirty="0">
              <a:latin typeface="+mj-lt"/>
            </a:endParaRPr>
          </a:p>
        </p:txBody>
      </p:sp>
      <p:sp>
        <p:nvSpPr>
          <p:cNvPr id="16" name="ZoneTexte 24"/>
          <p:cNvSpPr txBox="1">
            <a:spLocks noChangeArrowheads="1"/>
          </p:cNvSpPr>
          <p:nvPr/>
        </p:nvSpPr>
        <p:spPr bwMode="auto">
          <a:xfrm>
            <a:off x="444500" y="2451340"/>
            <a:ext cx="1685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 smtClean="0">
                <a:latin typeface="+mj-lt"/>
              </a:rPr>
              <a:t>Challenge-related</a:t>
            </a:r>
          </a:p>
          <a:p>
            <a:pPr eaLnBrk="1" hangingPunct="1"/>
            <a:r>
              <a:rPr lang="en-GB" altLang="es-ES" b="1" dirty="0" smtClean="0">
                <a:latin typeface="+mj-lt"/>
              </a:rPr>
              <a:t>knowledge</a:t>
            </a:r>
            <a:endParaRPr lang="en-GB" altLang="es-ES" b="1" dirty="0">
              <a:latin typeface="+mj-lt"/>
            </a:endParaRPr>
          </a:p>
        </p:txBody>
      </p:sp>
      <p:sp>
        <p:nvSpPr>
          <p:cNvPr id="22" name="Accolade fermante 31"/>
          <p:cNvSpPr>
            <a:spLocks/>
          </p:cNvSpPr>
          <p:nvPr/>
        </p:nvSpPr>
        <p:spPr bwMode="auto">
          <a:xfrm>
            <a:off x="2118014" y="2945535"/>
            <a:ext cx="285686" cy="3213100"/>
          </a:xfrm>
          <a:prstGeom prst="rightBrace">
            <a:avLst>
              <a:gd name="adj1" fmla="val 26399"/>
              <a:gd name="adj2" fmla="val 50000"/>
            </a:avLst>
          </a:prstGeom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3219718"/>
              <a:satOff val="1370"/>
              <a:lumOff val="-27451"/>
              <a:alphaOff val="0"/>
            </a:schemeClr>
          </a:fillRef>
          <a:effectRef idx="2">
            <a:schemeClr val="accent5">
              <a:hueOff val="-3219718"/>
              <a:satOff val="1370"/>
              <a:lumOff val="-27451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en-GB" altLang="es-ES" b="1" dirty="0">
              <a:latin typeface="+mj-lt"/>
            </a:endParaRPr>
          </a:p>
        </p:txBody>
      </p:sp>
      <p:sp>
        <p:nvSpPr>
          <p:cNvPr id="26" name="ZoneTexte 25"/>
          <p:cNvSpPr txBox="1"/>
          <p:nvPr/>
        </p:nvSpPr>
        <p:spPr>
          <a:xfrm rot="16200000">
            <a:off x="-141206" y="3546567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latin typeface="+mj-lt"/>
              </a:rPr>
              <a:t>Challenge 1</a:t>
            </a:r>
            <a:endParaRPr lang="fr-FR" sz="1100" b="1" dirty="0">
              <a:latin typeface="+mj-lt"/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-141205" y="462765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latin typeface="+mj-lt"/>
              </a:rPr>
              <a:t>Challenge 2</a:t>
            </a:r>
            <a:endParaRPr lang="fr-FR" sz="1100" b="1" dirty="0">
              <a:latin typeface="+mj-lt"/>
            </a:endParaRPr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-141206" y="5653122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latin typeface="+mj-lt"/>
              </a:rPr>
              <a:t>Challenge 3</a:t>
            </a:r>
            <a:endParaRPr lang="fr-FR" sz="1100" b="1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844" y="1122669"/>
            <a:ext cx="89751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275" lvl="1" indent="0" eaLnBrk="1" hangingPunct="1">
              <a:buNone/>
            </a:pPr>
            <a:r>
              <a:rPr lang="en-GB" altLang="fr-FR" b="1" dirty="0">
                <a:latin typeface="+mj-lt"/>
              </a:rPr>
              <a:t>General framework </a:t>
            </a:r>
            <a:r>
              <a:rPr lang="en-GB" altLang="fr-FR" dirty="0">
                <a:latin typeface="+mj-lt"/>
              </a:rPr>
              <a:t>: Environmental exposure situations (planned, existing, emergency) and associated human and ecological risk assessment and </a:t>
            </a:r>
            <a:r>
              <a:rPr lang="en-GB" altLang="fr-FR" dirty="0" smtClean="0">
                <a:latin typeface="+mj-lt"/>
              </a:rPr>
              <a:t>management</a:t>
            </a:r>
            <a:br>
              <a:rPr lang="en-GB" altLang="fr-FR" dirty="0" smtClean="0">
                <a:latin typeface="+mj-lt"/>
              </a:rPr>
            </a:br>
            <a:endParaRPr lang="en-GB" altLang="fr-FR" sz="600" dirty="0">
              <a:latin typeface="+mj-lt"/>
            </a:endParaRPr>
          </a:p>
          <a:p>
            <a:pPr marL="422275" lvl="1" indent="0" eaLnBrk="1" hangingPunct="1">
              <a:buNone/>
            </a:pPr>
            <a:r>
              <a:rPr lang="en-GB" altLang="fr-FR" b="1" dirty="0">
                <a:latin typeface="+mj-lt"/>
              </a:rPr>
              <a:t>Ultimate goal </a:t>
            </a:r>
            <a:r>
              <a:rPr lang="en-GB" altLang="fr-FR" dirty="0">
                <a:latin typeface="+mj-lt"/>
              </a:rPr>
              <a:t>: Advance on </a:t>
            </a:r>
            <a:r>
              <a:rPr lang="en-GB" altLang="fr-FR" b="1" dirty="0">
                <a:solidFill>
                  <a:srgbClr val="92D050"/>
                </a:solidFill>
                <a:latin typeface="+mj-lt"/>
              </a:rPr>
              <a:t>mechanistic understanding </a:t>
            </a:r>
            <a:r>
              <a:rPr lang="en-GB" altLang="fr-FR" dirty="0">
                <a:latin typeface="+mj-lt"/>
              </a:rPr>
              <a:t>across radioecology such that we can </a:t>
            </a:r>
            <a:r>
              <a:rPr lang="en-GB" altLang="fr-FR" b="1" dirty="0">
                <a:solidFill>
                  <a:srgbClr val="92D050"/>
                </a:solidFill>
                <a:latin typeface="+mj-lt"/>
              </a:rPr>
              <a:t>provide fit-for-purpose human &amp;</a:t>
            </a:r>
            <a:r>
              <a:rPr lang="en-GB" altLang="fr-FR" b="1" dirty="0" smtClean="0">
                <a:solidFill>
                  <a:srgbClr val="92D050"/>
                </a:solidFill>
                <a:latin typeface="+mj-lt"/>
              </a:rPr>
              <a:t> </a:t>
            </a:r>
            <a:r>
              <a:rPr lang="en-GB" altLang="fr-FR" b="1" dirty="0">
                <a:solidFill>
                  <a:srgbClr val="92D050"/>
                </a:solidFill>
                <a:latin typeface="+mj-lt"/>
              </a:rPr>
              <a:t>environmental impact assessment</a:t>
            </a:r>
            <a:r>
              <a:rPr lang="en-GB" altLang="fr-FR" dirty="0">
                <a:latin typeface="+mj-lt"/>
              </a:rPr>
              <a:t> in support of protection of man and the environment </a:t>
            </a:r>
            <a:r>
              <a:rPr lang="en-GB" altLang="fr-FR" b="1" dirty="0">
                <a:solidFill>
                  <a:srgbClr val="92D050"/>
                </a:solidFill>
                <a:latin typeface="+mj-lt"/>
              </a:rPr>
              <a:t>in interaction with society</a:t>
            </a:r>
          </a:p>
        </p:txBody>
      </p:sp>
      <p:sp>
        <p:nvSpPr>
          <p:cNvPr id="2" name="Rectangle 1"/>
          <p:cNvSpPr/>
          <p:nvPr/>
        </p:nvSpPr>
        <p:spPr>
          <a:xfrm>
            <a:off x="6530010" y="2796018"/>
            <a:ext cx="26835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GB" altLang="fr-FR" dirty="0"/>
              <a:t>To Predict </a:t>
            </a:r>
            <a:r>
              <a:rPr lang="en-GB" altLang="fr-FR" b="1" dirty="0"/>
              <a:t>Human and Wildlife Exposure </a:t>
            </a:r>
            <a:r>
              <a:rPr lang="en-GB" altLang="fr-FR" dirty="0"/>
              <a:t>in a Robust Way by Quantifying Key Processes </a:t>
            </a:r>
            <a:endParaRPr lang="en-GB" altLang="fr-FR" dirty="0" smtClean="0"/>
          </a:p>
          <a:p>
            <a:pPr lvl="1">
              <a:defRPr/>
            </a:pPr>
            <a:endParaRPr lang="fr-FR" altLang="fr-FR" dirty="0" smtClean="0"/>
          </a:p>
          <a:p>
            <a:pPr lvl="1">
              <a:defRPr/>
            </a:pPr>
            <a:endParaRPr lang="en-GB" altLang="fr-FR" dirty="0"/>
          </a:p>
          <a:p>
            <a:pPr lvl="1">
              <a:defRPr/>
            </a:pPr>
            <a:r>
              <a:rPr lang="en-GB" altLang="fr-FR" dirty="0"/>
              <a:t>To Determine </a:t>
            </a:r>
            <a:r>
              <a:rPr lang="en-GB" altLang="fr-FR" b="1" dirty="0"/>
              <a:t>Ecological Consequences </a:t>
            </a:r>
            <a:r>
              <a:rPr lang="en-GB" altLang="fr-FR" dirty="0"/>
              <a:t>under Realistic Exposure </a:t>
            </a:r>
            <a:r>
              <a:rPr lang="en-GB" altLang="fr-FR" dirty="0" smtClean="0"/>
              <a:t>Conditions</a:t>
            </a:r>
          </a:p>
          <a:p>
            <a:pPr lvl="1">
              <a:defRPr/>
            </a:pPr>
            <a:endParaRPr lang="en-GB" altLang="fr-FR" dirty="0"/>
          </a:p>
          <a:p>
            <a:pPr lvl="1">
              <a:defRPr/>
            </a:pPr>
            <a:r>
              <a:rPr lang="en-GB" altLang="fr-FR" dirty="0"/>
              <a:t>To Improve Human and Environmental Protection by </a:t>
            </a:r>
            <a:r>
              <a:rPr lang="en-GB" altLang="fr-FR" b="1" dirty="0"/>
              <a:t>Integrating Radioecology </a:t>
            </a:r>
          </a:p>
        </p:txBody>
      </p:sp>
      <p:sp>
        <p:nvSpPr>
          <p:cNvPr id="29" name="ZoneTexte 24"/>
          <p:cNvSpPr txBox="1">
            <a:spLocks noChangeArrowheads="1"/>
          </p:cNvSpPr>
          <p:nvPr/>
        </p:nvSpPr>
        <p:spPr bwMode="auto">
          <a:xfrm>
            <a:off x="6993987" y="2356653"/>
            <a:ext cx="17556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 smtClean="0">
                <a:latin typeface="+mj-lt"/>
              </a:rPr>
              <a:t>3 main Challenges</a:t>
            </a:r>
            <a:endParaRPr lang="en-GB" altLang="es-ES" b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4988" y="2945535"/>
            <a:ext cx="1528762" cy="139065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32138" y="4336185"/>
            <a:ext cx="1528762" cy="1040885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33020" y="5377070"/>
            <a:ext cx="1528762" cy="781565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Connecteur droit avec flèche 38"/>
          <p:cNvCxnSpPr/>
          <p:nvPr/>
        </p:nvCxnSpPr>
        <p:spPr bwMode="auto">
          <a:xfrm flipH="1">
            <a:off x="2118014" y="2945535"/>
            <a:ext cx="492519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eur droit avec flèche 40"/>
          <p:cNvCxnSpPr/>
          <p:nvPr/>
        </p:nvCxnSpPr>
        <p:spPr bwMode="auto">
          <a:xfrm flipH="1">
            <a:off x="2118014" y="4509291"/>
            <a:ext cx="492519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onnecteur droit avec flèche 41"/>
          <p:cNvCxnSpPr/>
          <p:nvPr/>
        </p:nvCxnSpPr>
        <p:spPr bwMode="auto">
          <a:xfrm flipH="1">
            <a:off x="2131592" y="5526396"/>
            <a:ext cx="492519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05" t="22148" r="26572" b="39130"/>
          <a:stretch>
            <a:fillRect/>
          </a:stretch>
        </p:blipFill>
        <p:spPr bwMode="auto">
          <a:xfrm>
            <a:off x="2332038" y="3131273"/>
            <a:ext cx="4448175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Ellipse 46"/>
          <p:cNvSpPr/>
          <p:nvPr/>
        </p:nvSpPr>
        <p:spPr bwMode="auto">
          <a:xfrm>
            <a:off x="6708913" y="2751698"/>
            <a:ext cx="347870" cy="347869"/>
          </a:xfrm>
          <a:prstGeom prst="ellipse">
            <a:avLst/>
          </a:prstGeom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fr-FR" b="1" dirty="0">
                <a:solidFill>
                  <a:schemeClr val="lt1"/>
                </a:solidFill>
                <a:latin typeface="+mj-lt"/>
                <a:cs typeface="+mn-cs"/>
              </a:rPr>
              <a:t>1</a:t>
            </a:r>
            <a:endParaRPr lang="en-GB" b="1" dirty="0">
              <a:solidFill>
                <a:schemeClr val="lt1"/>
              </a:solidFill>
              <a:latin typeface="+mj-lt"/>
              <a:cs typeface="+mn-cs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6709843" y="4335356"/>
            <a:ext cx="347870" cy="347869"/>
          </a:xfrm>
          <a:prstGeom prst="ellipse">
            <a:avLst/>
          </a:prstGeom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3219718"/>
              <a:satOff val="1370"/>
              <a:lumOff val="-27451"/>
              <a:alphaOff val="0"/>
            </a:schemeClr>
          </a:fillRef>
          <a:effectRef idx="2">
            <a:schemeClr val="accent5">
              <a:hueOff val="-3219718"/>
              <a:satOff val="1370"/>
              <a:lumOff val="-27451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fr-FR" b="1" dirty="0">
                <a:solidFill>
                  <a:schemeClr val="lt1"/>
                </a:solidFill>
                <a:latin typeface="+mj-lt"/>
                <a:cs typeface="+mn-cs"/>
              </a:rPr>
              <a:t>2</a:t>
            </a:r>
            <a:endParaRPr lang="en-GB" b="1" dirty="0">
              <a:solidFill>
                <a:schemeClr val="lt1"/>
              </a:solidFill>
              <a:latin typeface="+mj-lt"/>
              <a:cs typeface="+mn-cs"/>
            </a:endParaRPr>
          </a:p>
        </p:txBody>
      </p:sp>
      <p:sp>
        <p:nvSpPr>
          <p:cNvPr id="50" name="Ellipse 49"/>
          <p:cNvSpPr/>
          <p:nvPr/>
        </p:nvSpPr>
        <p:spPr bwMode="auto">
          <a:xfrm>
            <a:off x="6722491" y="5380445"/>
            <a:ext cx="347870" cy="347869"/>
          </a:xfrm>
          <a:prstGeom prst="ellipse">
            <a:avLst/>
          </a:prstGeom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6439437"/>
              <a:satOff val="2740"/>
              <a:lumOff val="-54902"/>
              <a:alphaOff val="0"/>
            </a:schemeClr>
          </a:fillRef>
          <a:effectRef idx="2">
            <a:schemeClr val="accent5">
              <a:hueOff val="-6439437"/>
              <a:satOff val="2740"/>
              <a:lumOff val="-54902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fr-FR" b="1" dirty="0">
                <a:solidFill>
                  <a:schemeClr val="lt1"/>
                </a:solidFill>
                <a:latin typeface="+mj-lt"/>
                <a:cs typeface="+mn-cs"/>
              </a:rPr>
              <a:t>3</a:t>
            </a:r>
            <a:endParaRPr lang="en-GB" b="1" dirty="0">
              <a:solidFill>
                <a:schemeClr val="lt1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527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22" grpId="0" animBg="1"/>
      <p:bldP spid="26" grpId="0"/>
      <p:bldP spid="27" grpId="0"/>
      <p:bldP spid="28" grpId="0"/>
      <p:bldP spid="4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b="1" dirty="0"/>
              <a:t>ALLIANCE </a:t>
            </a:r>
            <a:r>
              <a:rPr lang="en-US" altLang="fr-FR" b="1" dirty="0" smtClean="0"/>
              <a:t>Strategic Research Agenda</a:t>
            </a:r>
            <a:br>
              <a:rPr lang="en-US" altLang="fr-FR" b="1" dirty="0" smtClean="0"/>
            </a:br>
            <a:r>
              <a:rPr lang="en-US" altLang="fr-FR" b="1" dirty="0" smtClean="0"/>
              <a:t> </a:t>
            </a:r>
            <a:r>
              <a:rPr lang="en-US" altLang="fr-FR" b="1" dirty="0"/>
              <a:t>and roadmap</a:t>
            </a:r>
            <a:endParaRPr lang="en-GB" altLang="fr-FR" dirty="0"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05" t="22148" r="26572" b="39130"/>
          <a:stretch>
            <a:fillRect/>
          </a:stretch>
        </p:blipFill>
        <p:spPr bwMode="auto">
          <a:xfrm>
            <a:off x="2332038" y="3131273"/>
            <a:ext cx="4448175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81250" y="3415435"/>
            <a:ext cx="1881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 smtClean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76200" dir="18600000" algn="bl" rotWithShape="0">
                    <a:schemeClr val="bg1"/>
                  </a:outerShdw>
                </a:effectLst>
                <a:latin typeface="+mj-lt"/>
              </a:rPr>
              <a:t>Atmospheric transfer processes</a:t>
            </a:r>
            <a:endParaRPr lang="en-GB" altLang="es-ES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76200" dir="18600000" algn="bl" rotWithShape="0">
                  <a:schemeClr val="bg1"/>
                </a:outerShdw>
              </a:effectLst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83300" y="4594948"/>
            <a:ext cx="13954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 smtClean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76200" dir="18600000" algn="bl" rotWithShape="0">
                    <a:schemeClr val="bg1"/>
                  </a:outerShdw>
                </a:effectLst>
                <a:latin typeface="+mj-lt"/>
              </a:rPr>
              <a:t>Marine transfer processes</a:t>
            </a:r>
            <a:endParaRPr lang="en-GB" altLang="es-ES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76200" dir="18600000" algn="bl" rotWithShape="0">
                  <a:schemeClr val="bg1"/>
                </a:outerShdw>
              </a:effectLst>
              <a:latin typeface="+mj-lt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70808" y="4758460"/>
            <a:ext cx="1397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76200" dir="18600000" algn="bl" rotWithShape="0">
                    <a:schemeClr val="bg1"/>
                  </a:outerShdw>
                </a:effectLst>
                <a:latin typeface="+mj-lt"/>
              </a:rPr>
              <a:t>Human food chain issues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14310" y="5349424"/>
            <a:ext cx="139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76200" dir="18600000" algn="bl" rotWithShape="0">
                    <a:schemeClr val="bg1"/>
                  </a:outerShdw>
                </a:effectLst>
                <a:latin typeface="+mj-lt"/>
              </a:rPr>
              <a:t>Effects on wildlife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546911" y="2503461"/>
            <a:ext cx="20962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sz="1600" b="1" dirty="0" smtClean="0">
                <a:latin typeface="+mj-lt"/>
              </a:rPr>
              <a:t>5 Topical roadmaps</a:t>
            </a:r>
            <a:endParaRPr lang="en-GB" altLang="es-ES" sz="1600" b="1" dirty="0">
              <a:latin typeface="+mj-lt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534988" y="2945535"/>
            <a:ext cx="1528762" cy="469900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Source term</a:t>
            </a:r>
            <a:endParaRPr lang="en-GB" b="1" dirty="0">
              <a:latin typeface="+mj-lt"/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534988" y="3453535"/>
            <a:ext cx="1528762" cy="882650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609859"/>
              <a:satOff val="685"/>
              <a:lumOff val="-13725"/>
              <a:alphaOff val="0"/>
            </a:schemeClr>
          </a:fillRef>
          <a:effectRef idx="2">
            <a:schemeClr val="accent5">
              <a:hueOff val="-1609859"/>
              <a:satOff val="685"/>
              <a:lumOff val="-13725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b="1" dirty="0" smtClean="0">
                <a:latin typeface="+mj-lt"/>
              </a:rPr>
              <a:t>Dispersion Transfer 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b="1" dirty="0" smtClean="0">
                <a:latin typeface="+mj-lt"/>
              </a:rPr>
              <a:t>Exposure of humans &amp; wildlife</a:t>
            </a:r>
            <a:endParaRPr lang="en-GB" sz="1200" b="1" dirty="0">
              <a:latin typeface="+mj-lt"/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534988" y="4374285"/>
            <a:ext cx="1528762" cy="717550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3219718"/>
              <a:satOff val="1370"/>
              <a:lumOff val="-27451"/>
              <a:alphaOff val="0"/>
            </a:schemeClr>
          </a:fillRef>
          <a:effectRef idx="2">
            <a:schemeClr val="accent5">
              <a:hueOff val="-3219718"/>
              <a:satOff val="1370"/>
              <a:lumOff val="-27451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Effects of exposure (bio, physio, and ecological)</a:t>
            </a:r>
            <a:endParaRPr lang="en-GB" b="1" dirty="0">
              <a:latin typeface="+mj-lt"/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534988" y="5129935"/>
            <a:ext cx="1528762" cy="474086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4829577"/>
              <a:satOff val="2055"/>
              <a:lumOff val="-41176"/>
              <a:alphaOff val="0"/>
            </a:schemeClr>
          </a:fillRef>
          <a:effectRef idx="2">
            <a:schemeClr val="accent5">
              <a:hueOff val="-4829577"/>
              <a:satOff val="2055"/>
              <a:lumOff val="-41176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Risk characterisation</a:t>
            </a:r>
            <a:endParaRPr lang="en-GB" b="1" dirty="0">
              <a:latin typeface="+mj-lt"/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534988" y="5642120"/>
            <a:ext cx="1528762" cy="516515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6439437"/>
              <a:satOff val="2740"/>
              <a:lumOff val="-54902"/>
              <a:alphaOff val="0"/>
            </a:schemeClr>
          </a:fillRef>
          <a:effectRef idx="2">
            <a:schemeClr val="accent5">
              <a:hueOff val="-6439437"/>
              <a:satOff val="2740"/>
              <a:lumOff val="-54902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Management &amp; communication</a:t>
            </a:r>
            <a:endParaRPr lang="en-GB" b="1" dirty="0">
              <a:latin typeface="+mj-lt"/>
            </a:endParaRPr>
          </a:p>
        </p:txBody>
      </p:sp>
      <p:sp>
        <p:nvSpPr>
          <p:cNvPr id="16" name="ZoneTexte 24"/>
          <p:cNvSpPr txBox="1">
            <a:spLocks noChangeArrowheads="1"/>
          </p:cNvSpPr>
          <p:nvPr/>
        </p:nvSpPr>
        <p:spPr bwMode="auto">
          <a:xfrm>
            <a:off x="444500" y="2451340"/>
            <a:ext cx="1685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 smtClean="0">
                <a:latin typeface="+mj-lt"/>
              </a:rPr>
              <a:t>Challenge-related</a:t>
            </a:r>
          </a:p>
          <a:p>
            <a:pPr eaLnBrk="1" hangingPunct="1"/>
            <a:r>
              <a:rPr lang="en-GB" altLang="es-ES" b="1" dirty="0" smtClean="0">
                <a:latin typeface="+mj-lt"/>
              </a:rPr>
              <a:t>knowledge</a:t>
            </a:r>
            <a:endParaRPr lang="en-GB" altLang="es-ES" b="1" dirty="0">
              <a:latin typeface="+mj-lt"/>
            </a:endParaRPr>
          </a:p>
        </p:txBody>
      </p:sp>
      <p:sp>
        <p:nvSpPr>
          <p:cNvPr id="17" name="ZoneTexte 26"/>
          <p:cNvSpPr txBox="1">
            <a:spLocks noChangeArrowheads="1"/>
          </p:cNvSpPr>
          <p:nvPr/>
        </p:nvSpPr>
        <p:spPr bwMode="auto">
          <a:xfrm>
            <a:off x="6930177" y="2557858"/>
            <a:ext cx="21602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s-ES" b="1" dirty="0" smtClean="0">
                <a:latin typeface="+mj-lt"/>
              </a:rPr>
              <a:t>Cross-cutting</a:t>
            </a:r>
          </a:p>
          <a:p>
            <a:pPr algn="r" eaLnBrk="1" hangingPunct="1"/>
            <a:r>
              <a:rPr lang="en-GB" altLang="es-ES" b="1" dirty="0" smtClean="0">
                <a:latin typeface="+mj-lt"/>
              </a:rPr>
              <a:t>concepts &amp; methods</a:t>
            </a:r>
            <a:endParaRPr lang="en-GB" altLang="es-ES" b="1" dirty="0">
              <a:latin typeface="+mj-lt"/>
            </a:endParaRPr>
          </a:p>
        </p:txBody>
      </p:sp>
      <p:sp>
        <p:nvSpPr>
          <p:cNvPr id="18" name="Forme libre 17"/>
          <p:cNvSpPr/>
          <p:nvPr/>
        </p:nvSpPr>
        <p:spPr>
          <a:xfrm>
            <a:off x="7574538" y="3926246"/>
            <a:ext cx="1512000" cy="716945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Sensitivity, uncertainty analyses</a:t>
            </a:r>
            <a:endParaRPr lang="en-GB" b="1" dirty="0">
              <a:latin typeface="+mj-lt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7574538" y="3107969"/>
            <a:ext cx="1512000" cy="791093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Model development, parametrization, validation</a:t>
            </a:r>
            <a:endParaRPr lang="en-GB" b="1" dirty="0">
              <a:latin typeface="+mj-lt"/>
            </a:endParaRPr>
          </a:p>
        </p:txBody>
      </p:sp>
      <p:sp>
        <p:nvSpPr>
          <p:cNvPr id="20" name="Forme libre 19"/>
          <p:cNvSpPr/>
          <p:nvPr/>
        </p:nvSpPr>
        <p:spPr>
          <a:xfrm>
            <a:off x="7574538" y="4670375"/>
            <a:ext cx="1512000" cy="716945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Variability in time and space</a:t>
            </a:r>
            <a:endParaRPr lang="en-GB" b="1" dirty="0">
              <a:latin typeface="+mj-lt"/>
            </a:endParaRPr>
          </a:p>
        </p:txBody>
      </p:sp>
      <p:sp>
        <p:nvSpPr>
          <p:cNvPr id="21" name="Forme libre 20"/>
          <p:cNvSpPr/>
          <p:nvPr/>
        </p:nvSpPr>
        <p:spPr>
          <a:xfrm>
            <a:off x="7574538" y="5414504"/>
            <a:ext cx="1512000" cy="716945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Multi-criteria decision</a:t>
            </a:r>
            <a:endParaRPr lang="en-GB" b="1" dirty="0">
              <a:latin typeface="+mj-lt"/>
            </a:endParaRPr>
          </a:p>
        </p:txBody>
      </p:sp>
      <p:sp>
        <p:nvSpPr>
          <p:cNvPr id="22" name="Accolade fermante 31"/>
          <p:cNvSpPr>
            <a:spLocks/>
          </p:cNvSpPr>
          <p:nvPr/>
        </p:nvSpPr>
        <p:spPr bwMode="auto">
          <a:xfrm>
            <a:off x="2118014" y="2945535"/>
            <a:ext cx="285686" cy="3213100"/>
          </a:xfrm>
          <a:prstGeom prst="rightBrace">
            <a:avLst>
              <a:gd name="adj1" fmla="val 26399"/>
              <a:gd name="adj2" fmla="val 50000"/>
            </a:avLst>
          </a:prstGeom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3219718"/>
              <a:satOff val="1370"/>
              <a:lumOff val="-27451"/>
              <a:alphaOff val="0"/>
            </a:schemeClr>
          </a:fillRef>
          <a:effectRef idx="2">
            <a:schemeClr val="accent5">
              <a:hueOff val="-3219718"/>
              <a:satOff val="1370"/>
              <a:lumOff val="-27451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en-GB" altLang="es-ES" b="1" dirty="0">
              <a:latin typeface="+mj-lt"/>
            </a:endParaRPr>
          </a:p>
        </p:txBody>
      </p:sp>
      <p:sp>
        <p:nvSpPr>
          <p:cNvPr id="23" name="Accolade ouvrante 22"/>
          <p:cNvSpPr/>
          <p:nvPr/>
        </p:nvSpPr>
        <p:spPr bwMode="auto">
          <a:xfrm>
            <a:off x="7234382" y="3107461"/>
            <a:ext cx="287824" cy="3446148"/>
          </a:xfrm>
          <a:prstGeom prst="leftBrace">
            <a:avLst/>
          </a:prstGeom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en-GB" b="1" dirty="0">
              <a:latin typeface="+mj-lt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2591595" y="5420026"/>
            <a:ext cx="139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s-ES" b="1" dirty="0" smtClean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76200" dir="18600000" algn="bl" rotWithShape="0">
                    <a:schemeClr val="bg1"/>
                  </a:outerShdw>
                </a:effectLst>
                <a:latin typeface="+mj-lt"/>
              </a:rPr>
              <a:t>NORM</a:t>
            </a:r>
          </a:p>
          <a:p>
            <a:pPr eaLnBrk="1" hangingPunct="1"/>
            <a:r>
              <a:rPr lang="en-GB" altLang="es-ES" b="1" dirty="0" smtClean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76200" dir="18600000" algn="bl" rotWithShape="0">
                    <a:schemeClr val="bg1"/>
                  </a:outerShdw>
                </a:effectLst>
                <a:latin typeface="+mj-lt"/>
              </a:rPr>
              <a:t>issues</a:t>
            </a:r>
            <a:endParaRPr lang="en-GB" altLang="es-ES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76200" dir="18600000" algn="bl" rotWithShape="0">
                  <a:schemeClr val="bg1"/>
                </a:outerShdw>
              </a:effectLst>
              <a:latin typeface="+mj-lt"/>
            </a:endParaRPr>
          </a:p>
        </p:txBody>
      </p:sp>
      <p:sp>
        <p:nvSpPr>
          <p:cNvPr id="25" name="Forme libre 24"/>
          <p:cNvSpPr/>
          <p:nvPr/>
        </p:nvSpPr>
        <p:spPr>
          <a:xfrm>
            <a:off x="7574538" y="6158635"/>
            <a:ext cx="1512000" cy="394973"/>
          </a:xfrm>
          <a:custGeom>
            <a:avLst/>
            <a:gdLst>
              <a:gd name="connsiteX0" fmla="*/ 0 w 1194908"/>
              <a:gd name="connsiteY0" fmla="*/ 0 h 716945"/>
              <a:gd name="connsiteX1" fmla="*/ 1194908 w 1194908"/>
              <a:gd name="connsiteY1" fmla="*/ 0 h 716945"/>
              <a:gd name="connsiteX2" fmla="*/ 1194908 w 1194908"/>
              <a:gd name="connsiteY2" fmla="*/ 716945 h 716945"/>
              <a:gd name="connsiteX3" fmla="*/ 0 w 1194908"/>
              <a:gd name="connsiteY3" fmla="*/ 716945 h 716945"/>
              <a:gd name="connsiteX4" fmla="*/ 0 w 1194908"/>
              <a:gd name="connsiteY4" fmla="*/ 0 h 7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908" h="716945">
                <a:moveTo>
                  <a:pt x="0" y="0"/>
                </a:moveTo>
                <a:lnTo>
                  <a:pt x="1194908" y="0"/>
                </a:lnTo>
                <a:lnTo>
                  <a:pt x="1194908" y="716945"/>
                </a:lnTo>
                <a:lnTo>
                  <a:pt x="0" y="716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003">
            <a:schemeClr val="lt2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b="1" dirty="0" smtClean="0">
                <a:latin typeface="+mj-lt"/>
              </a:rPr>
              <a:t>…</a:t>
            </a:r>
            <a:endParaRPr lang="en-GB" b="1" dirty="0">
              <a:latin typeface="+mj-lt"/>
            </a:endParaRPr>
          </a:p>
        </p:txBody>
      </p:sp>
      <p:sp>
        <p:nvSpPr>
          <p:cNvPr id="26" name="ZoneTexte 25"/>
          <p:cNvSpPr txBox="1"/>
          <p:nvPr/>
        </p:nvSpPr>
        <p:spPr>
          <a:xfrm rot="16200000">
            <a:off x="-141206" y="3546567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latin typeface="+mj-lt"/>
              </a:rPr>
              <a:t>Challenge 1</a:t>
            </a:r>
            <a:endParaRPr lang="fr-FR" sz="1100" b="1" dirty="0">
              <a:latin typeface="+mj-lt"/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-141205" y="462765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latin typeface="+mj-lt"/>
              </a:rPr>
              <a:t>Challenge 2</a:t>
            </a:r>
            <a:endParaRPr lang="fr-FR" sz="1100" b="1" dirty="0">
              <a:latin typeface="+mj-lt"/>
            </a:endParaRPr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-141206" y="5653122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latin typeface="+mj-lt"/>
              </a:rPr>
              <a:t>Challenge 3</a:t>
            </a:r>
            <a:endParaRPr lang="fr-FR" sz="1100" b="1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844" y="1122669"/>
            <a:ext cx="89751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275" lvl="1" indent="0" eaLnBrk="1" hangingPunct="1">
              <a:buNone/>
            </a:pPr>
            <a:r>
              <a:rPr lang="en-GB" altLang="fr-FR" b="1" dirty="0">
                <a:latin typeface="+mj-lt"/>
              </a:rPr>
              <a:t>General framework </a:t>
            </a:r>
            <a:r>
              <a:rPr lang="en-GB" altLang="fr-FR" dirty="0">
                <a:latin typeface="+mj-lt"/>
              </a:rPr>
              <a:t>: Environmental exposure situations (planned, existing, emergency) and associated human and ecological risk assessment and </a:t>
            </a:r>
            <a:r>
              <a:rPr lang="en-GB" altLang="fr-FR" dirty="0" smtClean="0">
                <a:latin typeface="+mj-lt"/>
              </a:rPr>
              <a:t>management</a:t>
            </a:r>
            <a:br>
              <a:rPr lang="en-GB" altLang="fr-FR" dirty="0" smtClean="0">
                <a:latin typeface="+mj-lt"/>
              </a:rPr>
            </a:br>
            <a:endParaRPr lang="en-GB" altLang="fr-FR" sz="600" dirty="0">
              <a:latin typeface="+mj-lt"/>
            </a:endParaRPr>
          </a:p>
          <a:p>
            <a:pPr marL="422275" lvl="1" indent="0" eaLnBrk="1" hangingPunct="1">
              <a:buNone/>
            </a:pPr>
            <a:r>
              <a:rPr lang="en-GB" altLang="fr-FR" b="1" dirty="0"/>
              <a:t>Ultimate goal </a:t>
            </a:r>
            <a:r>
              <a:rPr lang="en-GB" altLang="fr-FR" dirty="0"/>
              <a:t>: Advance on </a:t>
            </a:r>
            <a:r>
              <a:rPr lang="en-GB" altLang="fr-FR" b="1" dirty="0">
                <a:solidFill>
                  <a:srgbClr val="92D050"/>
                </a:solidFill>
              </a:rPr>
              <a:t>mechanistic understanding </a:t>
            </a:r>
            <a:r>
              <a:rPr lang="en-GB" altLang="fr-FR" dirty="0"/>
              <a:t>across radioecology such that we can </a:t>
            </a:r>
            <a:r>
              <a:rPr lang="en-GB" altLang="fr-FR" b="1" dirty="0">
                <a:solidFill>
                  <a:srgbClr val="92D050"/>
                </a:solidFill>
              </a:rPr>
              <a:t>provide fit-for-purpose human &amp; environmental impact assessment</a:t>
            </a:r>
            <a:r>
              <a:rPr lang="en-GB" altLang="fr-FR" dirty="0"/>
              <a:t> in support of protection of man and the environment </a:t>
            </a:r>
            <a:r>
              <a:rPr lang="en-GB" altLang="fr-FR" b="1" dirty="0">
                <a:solidFill>
                  <a:srgbClr val="92D050"/>
                </a:solidFill>
              </a:rPr>
              <a:t>in interaction with society</a:t>
            </a:r>
          </a:p>
        </p:txBody>
      </p:sp>
    </p:spTree>
    <p:extLst>
      <p:ext uri="{BB962C8B-B14F-4D97-AF65-F5344CB8AC3E}">
        <p14:creationId xmlns:p14="http://schemas.microsoft.com/office/powerpoint/2010/main" val="2052881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Some ALLIANCE’s stakeholders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(non exhaustive)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9721" y="1339523"/>
            <a:ext cx="8279642" cy="3917202"/>
          </a:xfrm>
        </p:spPr>
        <p:txBody>
          <a:bodyPr/>
          <a:lstStyle/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Ecosystems, non-human biota, animals and plants…</a:t>
            </a:r>
          </a:p>
          <a:p>
            <a:pPr marL="422275" lvl="1" indent="0">
              <a:buNone/>
            </a:pPr>
            <a:endParaRPr lang="fr-F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2275" lvl="1" indent="0">
              <a:buNone/>
            </a:pP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fr-FR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representatives</a:t>
            </a: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fr-FR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interested</a:t>
            </a: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parties :</a:t>
            </a: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pan-European platforms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(MELODI, NERIS, EURADOS, SHARE, EURAMED, IGD-TP, NUGENIA)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radioecology-related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networks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(IUR,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IRPA, BIOPROTA,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NCoRE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)</a:t>
            </a:r>
            <a:endParaRPr lang="en-GB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organisations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(WHO, UNSCEAR, ICRP, IAEA, OECD/NEA)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regulators representatives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(nuclear)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industry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representatives (put between brackets to include NORM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RI-producers, hospitals 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NGOs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scientific societies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other environmental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disciplines (SETAC…)</a:t>
            </a:r>
          </a:p>
          <a:p>
            <a:pPr lvl="1"/>
            <a:r>
              <a:rPr lang="fr-FR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r-FR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unding</a:t>
            </a: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agencies</a:t>
            </a:r>
            <a:endParaRPr lang="fr-F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24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Tools for the mediation </a:t>
            </a:r>
            <a:r>
              <a:rPr lang="en-GB" dirty="0">
                <a:solidFill>
                  <a:schemeClr val="tx1"/>
                </a:solidFill>
              </a:rPr>
              <a:t>between radioecology research and stakeholders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Improve credibility </a:t>
            </a:r>
            <a:r>
              <a:rPr lang="en-GB" dirty="0">
                <a:solidFill>
                  <a:schemeClr val="tx1"/>
                </a:solidFill>
              </a:rPr>
              <a:t>with stakeholders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Help in </a:t>
            </a:r>
            <a:r>
              <a:rPr lang="en-GB" b="1" dirty="0">
                <a:solidFill>
                  <a:schemeClr val="tx1"/>
                </a:solidFill>
              </a:rPr>
              <a:t>research prioritization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Integrate human and environmental protection </a:t>
            </a:r>
            <a:r>
              <a:rPr lang="en-GB" dirty="0">
                <a:solidFill>
                  <a:schemeClr val="tx1"/>
                </a:solidFill>
              </a:rPr>
              <a:t>frameworks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Integrate risk assessment frameworks for </a:t>
            </a:r>
            <a:r>
              <a:rPr lang="en-GB" b="1" dirty="0">
                <a:solidFill>
                  <a:schemeClr val="tx1"/>
                </a:solidFill>
              </a:rPr>
              <a:t>ionising radiation and chemicals 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Multi-criteria </a:t>
            </a:r>
            <a:r>
              <a:rPr lang="en-GB" b="1" dirty="0" smtClean="0">
                <a:solidFill>
                  <a:schemeClr val="tx1"/>
                </a:solidFill>
              </a:rPr>
              <a:t>analysis </a:t>
            </a:r>
            <a:r>
              <a:rPr lang="en-GB" dirty="0">
                <a:solidFill>
                  <a:schemeClr val="tx1"/>
                </a:solidFill>
              </a:rPr>
              <a:t>in support of decision-making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Scrutiny into our research </a:t>
            </a:r>
            <a:r>
              <a:rPr lang="en-GB" b="1" dirty="0" smtClean="0">
                <a:solidFill>
                  <a:schemeClr val="tx1"/>
                </a:solidFill>
              </a:rPr>
              <a:t>and assessment </a:t>
            </a:r>
            <a:r>
              <a:rPr lang="en-GB" dirty="0">
                <a:solidFill>
                  <a:schemeClr val="tx1"/>
                </a:solidFill>
              </a:rPr>
              <a:t>methodologies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latin typeface="+mn-lt"/>
              </a:rPr>
              <a:t>ALLIANCE research needs</a:t>
            </a:r>
            <a:br>
              <a:rPr lang="en-US" altLang="fr-FR" dirty="0" smtClean="0">
                <a:latin typeface="+mn-lt"/>
              </a:rPr>
            </a:br>
            <a:r>
              <a:rPr lang="en-US" altLang="fr-FR" dirty="0">
                <a:latin typeface="+mn-lt"/>
              </a:rPr>
              <a:t>r</a:t>
            </a:r>
            <a:r>
              <a:rPr lang="en-US" altLang="fr-FR" dirty="0" smtClean="0">
                <a:latin typeface="+mn-lt"/>
              </a:rPr>
              <a:t>elated to stakeholders engagement &amp; social sciences</a:t>
            </a:r>
            <a:endParaRPr lang="en-US" altLang="fr-FR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6366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198" y="1101036"/>
            <a:ext cx="8279642" cy="5377391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Radioecology </a:t>
            </a:r>
            <a:r>
              <a:rPr lang="en-GB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Stakeholders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Results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assessment/modelling need to be turned into useful and understandable inputs for the </a:t>
            </a: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stakeholders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Decision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Systems </a:t>
            </a: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interface between </a:t>
            </a: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radioecological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research and </a:t>
            </a: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stakeholders</a:t>
            </a: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Stakeholders  </a:t>
            </a:r>
            <a:r>
              <a:rPr lang="en-GB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Radioecology</a:t>
            </a:r>
            <a:endParaRPr lang="en-GB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Needs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“translation”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societal questions into fundamental research questions, </a:t>
            </a: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turn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explain (simply) </a:t>
            </a: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complexity (</a:t>
            </a: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low-dose and transgenerational effects)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Society's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expectations regarding the protection of the environment, but some discrepancies between the image that the public has of nature and (radio)ecology scientists (for example: perception of the ‘value’ of some emblematic species by the public)</a:t>
            </a:r>
          </a:p>
          <a:p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covering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space between the scientists, the public and other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stakeholders;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stimulating a broader stakeholder engagement in radiological protection and radioecology</a:t>
            </a:r>
          </a:p>
          <a:p>
            <a:pPr marL="0" indent="0">
              <a:buNone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ALLIANCE needs related to social sciences research</a:t>
            </a:r>
            <a:b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en-US" altLang="fr-FR" b="1" dirty="0" smtClean="0">
                <a:latin typeface="+mn-lt"/>
              </a:rPr>
              <a:t>1/ </a:t>
            </a:r>
            <a:r>
              <a:rPr lang="en-GB" altLang="fr-FR" b="1" dirty="0" smtClean="0">
                <a:latin typeface="+mn-lt"/>
              </a:rPr>
              <a:t>mediation with stakeholders</a:t>
            </a:r>
            <a:r>
              <a:rPr lang="en-US" altLang="fr-FR" b="1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5994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198" y="1208604"/>
            <a:ext cx="8279642" cy="4684597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Uncertainties 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lack of predictive power in risk assessments </a:t>
            </a: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major 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contributors to the public’s reduced credibility of radiological </a:t>
            </a: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sciences</a:t>
            </a:r>
            <a:endParaRPr lang="en-GB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Radioecology, as all scientific domains, does not have answer to everything… </a:t>
            </a:r>
          </a:p>
          <a:p>
            <a:pPr marL="0" indent="0">
              <a:buNone/>
            </a:pPr>
            <a:endParaRPr lang="en-GB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divergent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opinions on the effects of the Chernobyl accident on human health and wildlife in the Chernobyl exclusion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defining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acceptable level of uncertainty for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stakeholder, their priorities, and explaining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how/what we can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attained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help for the </a:t>
            </a:r>
            <a:r>
              <a:rPr lang="en-GB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fit </a:t>
            </a:r>
            <a:r>
              <a:rPr lang="en-GB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purpose development of  tools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prioritization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risk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ALLIANCE needs related to social sciences research</a:t>
            </a:r>
            <a:b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en-US" altLang="fr-FR" b="1" dirty="0">
                <a:latin typeface="+mn-lt"/>
              </a:rPr>
              <a:t>2</a:t>
            </a:r>
            <a:r>
              <a:rPr lang="en-US" altLang="fr-FR" b="1" dirty="0" smtClean="0">
                <a:latin typeface="+mn-lt"/>
              </a:rPr>
              <a:t>/ </a:t>
            </a:r>
            <a:r>
              <a:rPr lang="en-GB" altLang="fr-FR" b="1" dirty="0" smtClean="0">
                <a:latin typeface="+mn-lt"/>
              </a:rPr>
              <a:t>credibility with stakeholders</a:t>
            </a:r>
            <a:r>
              <a:rPr lang="en-US" altLang="fr-FR" b="1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9339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558" y="1078766"/>
            <a:ext cx="8279642" cy="4684597"/>
          </a:xfrm>
        </p:spPr>
        <p:txBody>
          <a:bodyPr/>
          <a:lstStyle/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Acquisition 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new scientific knowledge </a:t>
            </a: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crucial 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 in </a:t>
            </a: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improving</a:t>
            </a:r>
          </a:p>
          <a:p>
            <a:pPr>
              <a:buFontTx/>
              <a:buChar char="-"/>
            </a:pP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environmental risk </a:t>
            </a: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 tools,</a:t>
            </a:r>
          </a:p>
          <a:p>
            <a:pPr>
              <a:buFontTx/>
              <a:buChar char="-"/>
            </a:pPr>
            <a:r>
              <a:rPr lang="fr-FR" sz="2000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acceptance</a:t>
            </a:r>
            <a:r>
              <a:rPr lang="fr-FR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000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fr-FR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  <a:r>
              <a:rPr lang="fr-FR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GB" sz="2000" i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credibility 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stakeholders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(linked to the above point</a:t>
            </a:r>
            <a:r>
              <a:rPr lang="en-GB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GB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fr-FR" sz="2000" b="1" dirty="0" err="1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identify</a:t>
            </a:r>
            <a:r>
              <a:rPr lang="fr-FR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the main drivers for </a:t>
            </a:r>
            <a:r>
              <a:rPr lang="fr-FR" sz="2000" b="1" dirty="0" err="1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research</a:t>
            </a:r>
            <a:r>
              <a:rPr lang="fr-FR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fr-FR" sz="2000" b="1" dirty="0" err="1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prioritization</a:t>
            </a:r>
            <a:r>
              <a:rPr lang="fr-FR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fr-FR" sz="2000" b="1" dirty="0" err="1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</a:t>
            </a:r>
            <a:r>
              <a:rPr lang="fr-FR" sz="20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fr-FR" sz="2000" b="1" dirty="0" err="1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stakeholders</a:t>
            </a:r>
            <a:endParaRPr lang="en-GB" sz="2000" b="1" dirty="0" smtClean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 uncertainties and their management (</a:t>
            </a:r>
            <a:r>
              <a:rPr lang="en-GB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tiered approaches)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Societal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needs,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relevance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public, </a:t>
            </a:r>
            <a:r>
              <a:rPr lang="en-GB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71513" lvl="2" indent="-309563">
              <a:buClr>
                <a:srgbClr val="484848"/>
              </a:buClr>
              <a:buFontTx/>
              <a:buChar char="-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harmonisation of approaches for humans and environment is justifiable and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beneficial ?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71513" lvl="2" indent="-309563">
              <a:buClr>
                <a:srgbClr val="484848"/>
              </a:buClr>
              <a:buFontTx/>
              <a:buChar char="-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desired &amp; optimal level of knowledge/uncertainty for humans and the environment (same or not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?)</a:t>
            </a: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ALLIANCE needs related to social sciences research</a:t>
            </a:r>
            <a:r>
              <a:rPr lang="en-US" altLang="fr-FR" dirty="0" smtClean="0">
                <a:latin typeface="+mn-lt"/>
              </a:rPr>
              <a:t/>
            </a:r>
            <a:br>
              <a:rPr lang="en-US" altLang="fr-FR" dirty="0" smtClean="0">
                <a:latin typeface="+mn-lt"/>
              </a:rPr>
            </a:br>
            <a:r>
              <a:rPr lang="en-US" altLang="fr-FR" b="1" dirty="0">
                <a:latin typeface="+mn-lt"/>
              </a:rPr>
              <a:t>3</a:t>
            </a:r>
            <a:r>
              <a:rPr lang="en-US" altLang="fr-FR" b="1" dirty="0" smtClean="0">
                <a:latin typeface="+mn-lt"/>
              </a:rPr>
              <a:t>/ help in </a:t>
            </a:r>
            <a:r>
              <a:rPr lang="fr-FR" altLang="fr-FR" b="1" dirty="0" err="1" smtClean="0">
                <a:latin typeface="+mn-lt"/>
              </a:rPr>
              <a:t>research</a:t>
            </a:r>
            <a:r>
              <a:rPr lang="fr-FR" altLang="fr-FR" b="1" dirty="0" smtClean="0">
                <a:latin typeface="+mn-lt"/>
              </a:rPr>
              <a:t> </a:t>
            </a:r>
            <a:r>
              <a:rPr lang="fr-FR" altLang="fr-FR" b="1" dirty="0" err="1" smtClean="0">
                <a:latin typeface="+mn-lt"/>
              </a:rPr>
              <a:t>prioritization</a:t>
            </a:r>
            <a:endParaRPr lang="en-US" altLang="fr-FR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664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675" y="61913"/>
            <a:ext cx="8548688" cy="714375"/>
          </a:xfrm>
        </p:spPr>
        <p:txBody>
          <a:bodyPr/>
          <a:lstStyle/>
          <a:p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ALLIANCE needs related to social sciences research</a:t>
            </a:r>
            <a:r>
              <a:rPr lang="en-US" altLang="fr-FR" dirty="0" smtClean="0">
                <a:latin typeface="+mn-lt"/>
              </a:rPr>
              <a:t/>
            </a:r>
            <a:br>
              <a:rPr lang="en-US" altLang="fr-FR" dirty="0" smtClean="0">
                <a:latin typeface="+mn-lt"/>
              </a:rPr>
            </a:br>
            <a:r>
              <a:rPr lang="en-US" altLang="fr-FR" b="1" dirty="0" smtClean="0">
                <a:latin typeface="+mn-lt"/>
              </a:rPr>
              <a:t>4/ </a:t>
            </a:r>
            <a:r>
              <a:rPr lang="en-GB" altLang="fr-FR" b="1" dirty="0" smtClean="0">
                <a:latin typeface="+mn-lt"/>
              </a:rPr>
              <a:t>Integrate </a:t>
            </a:r>
            <a:r>
              <a:rPr lang="en-GB" altLang="fr-FR" b="1" dirty="0">
                <a:latin typeface="+mn-lt"/>
              </a:rPr>
              <a:t>human and environmental </a:t>
            </a:r>
            <a:r>
              <a:rPr lang="en-GB" altLang="fr-FR" b="1" dirty="0" smtClean="0">
                <a:latin typeface="+mn-lt"/>
              </a:rPr>
              <a:t>protection</a:t>
            </a:r>
            <a:endParaRPr lang="en-US" altLang="fr-FR" b="1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229" y="1154321"/>
            <a:ext cx="83511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isk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assessments for ionizing radiation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historically exclusively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focussed on human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risk.</a:t>
            </a:r>
          </a:p>
          <a:p>
            <a:pPr lvl="0" algn="just">
              <a:spcAft>
                <a:spcPts val="0"/>
              </a:spcAft>
            </a:pP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Recently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expanded to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protection of the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environment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(IAEA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2014; EURATOM BSS, </a:t>
            </a:r>
            <a:r>
              <a:rPr lang="en-GB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2013</a:t>
            </a:r>
            <a:r>
              <a:rPr lang="en-GB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algn="just">
              <a:spcAft>
                <a:spcPts val="0"/>
              </a:spcAft>
            </a:pP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The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methodologies for human and environmental assessments differ, not fully complementary in terms of how they are conducted</a:t>
            </a: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Cause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difficulties for operators, stakeholders and regulators. </a:t>
            </a:r>
          </a:p>
          <a:p>
            <a:pPr algn="just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An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integration of the two radiation protection systems </a:t>
            </a: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(both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terms of the underlying philosophy and the practical application via appropriate tools and </a:t>
            </a:r>
            <a:r>
              <a:rPr lang="en-GB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systems) may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offer significant benefits on many levels. </a:t>
            </a:r>
          </a:p>
          <a:p>
            <a:pPr algn="just">
              <a:spcAft>
                <a:spcPts val="0"/>
              </a:spcAft>
            </a:pPr>
            <a:endParaRPr lang="en-GB" sz="2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SSH help to define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importance of the integration and how it should </a:t>
            </a:r>
            <a:r>
              <a:rPr lang="en-GB" sz="2000" b="1" dirty="0" smtClean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best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 done? </a:t>
            </a:r>
          </a:p>
          <a:p>
            <a:pPr algn="just">
              <a:spcAft>
                <a:spcPts val="0"/>
              </a:spcAft>
            </a:pPr>
            <a:endParaRPr lang="en-GB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06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CK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2__S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_S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_SC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2E699366340D41B67FD2BA5630CCCF" ma:contentTypeVersion="3" ma:contentTypeDescription="Create a new document." ma:contentTypeScope="" ma:versionID="4e890b030306360b1caedebf40a60296">
  <xsd:schema xmlns:xsd="http://www.w3.org/2001/XMLSchema" xmlns:xs="http://www.w3.org/2001/XMLSchema" xmlns:p="http://schemas.microsoft.com/office/2006/metadata/properties" xmlns:ns2="9fadf70c-5e39-45e6-af1b-37916fb9636d" targetNamespace="http://schemas.microsoft.com/office/2006/metadata/properties" ma:root="true" ma:fieldsID="b6c78b3442fe6a4046643687873bf358" ns2:_="">
    <xsd:import namespace="9fadf70c-5e39-45e6-af1b-37916fb9636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df70c-5e39-45e6-af1b-37916fb96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93D637-6D5D-4A98-AE93-4A407B01FA01}"/>
</file>

<file path=customXml/itemProps2.xml><?xml version="1.0" encoding="utf-8"?>
<ds:datastoreItem xmlns:ds="http://schemas.openxmlformats.org/officeDocument/2006/customXml" ds:itemID="{0A26FAE3-86BC-464D-B814-3F437F23D3C2}"/>
</file>

<file path=customXml/itemProps3.xml><?xml version="1.0" encoding="utf-8"?>
<ds:datastoreItem xmlns:ds="http://schemas.openxmlformats.org/officeDocument/2006/customXml" ds:itemID="{3E6744A4-098B-4203-BDB8-80BC45118C96}"/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5538</TotalTime>
  <Pages>22</Pages>
  <Words>1263</Words>
  <Application>Microsoft Office PowerPoint</Application>
  <PresentationFormat>Affichage à l'écran (4:3)</PresentationFormat>
  <Paragraphs>153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UI</vt:lpstr>
      <vt:lpstr>Times New Roman</vt:lpstr>
      <vt:lpstr>Wingdings</vt:lpstr>
      <vt:lpstr>_SCK</vt:lpstr>
      <vt:lpstr>Présentation PowerPoint</vt:lpstr>
      <vt:lpstr>ALLIANCE Strategic Research Agenda  and roadmap</vt:lpstr>
      <vt:lpstr>ALLIANCE Strategic Research Agenda  and roadmap</vt:lpstr>
      <vt:lpstr>Some ALLIANCE’s stakeholders  (non exhaustive)</vt:lpstr>
      <vt:lpstr>ALLIANCE research needs related to stakeholders engagement &amp; social sciences</vt:lpstr>
      <vt:lpstr>ALLIANCE needs related to social sciences research 1/ mediation with stakeholders </vt:lpstr>
      <vt:lpstr>ALLIANCE needs related to social sciences research 2/ credibility with stakeholders </vt:lpstr>
      <vt:lpstr>ALLIANCE needs related to social sciences research 3/ help in research prioritization</vt:lpstr>
      <vt:lpstr>ALLIANCE needs related to social sciences research 4/ Integrate human and environmental protection</vt:lpstr>
      <vt:lpstr>ALLIANCE needs related to social sciences research 5/ Integrate frameworks for radiation and chemicals</vt:lpstr>
      <vt:lpstr>ALLIANCE needs related to social sciences research 6/ Multi-criteria analysis for decision making</vt:lpstr>
      <vt:lpstr>ALLIANCE needs related to social sciences research 7/ bring scrutiny into research and assessment tools</vt:lpstr>
      <vt:lpstr> next step… link SSH research needs with the ALLIANCE SRA update (CONCERT, end of 2019)</vt:lpstr>
    </vt:vector>
  </TitlesOfParts>
  <Company>SCK-CEN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FHARDEMA</dc:creator>
  <cp:lastModifiedBy>R Gilbin</cp:lastModifiedBy>
  <cp:revision>321</cp:revision>
  <cp:lastPrinted>2016-06-06T17:34:44Z</cp:lastPrinted>
  <dcterms:created xsi:type="dcterms:W3CDTF">2012-08-22T07:26:41Z</dcterms:created>
  <dcterms:modified xsi:type="dcterms:W3CDTF">2019-09-13T06:30:56Z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0x010100452E699366340D41B67FD2BA5630CCCF</vt:lpwstr>
  </property>
</Properties>
</file>