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61" r:id="rId2"/>
    <p:sldMasterId id="2147483774" r:id="rId3"/>
  </p:sldMasterIdLst>
  <p:notesMasterIdLst>
    <p:notesMasterId r:id="rId14"/>
  </p:notesMasterIdLst>
  <p:handoutMasterIdLst>
    <p:handoutMasterId r:id="rId15"/>
  </p:handoutMasterIdLst>
  <p:sldIdLst>
    <p:sldId id="372" r:id="rId4"/>
    <p:sldId id="468" r:id="rId5"/>
    <p:sldId id="459" r:id="rId6"/>
    <p:sldId id="460" r:id="rId7"/>
    <p:sldId id="449" r:id="rId8"/>
    <p:sldId id="462" r:id="rId9"/>
    <p:sldId id="463" r:id="rId10"/>
    <p:sldId id="466" r:id="rId11"/>
    <p:sldId id="467" r:id="rId12"/>
    <p:sldId id="469" r:id="rId13"/>
  </p:sldIdLst>
  <p:sldSz cx="9144000" cy="6858000" type="screen4x3"/>
  <p:notesSz cx="9926638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007DC3"/>
    <a:srgbClr val="4AA0B1"/>
    <a:srgbClr val="FFC671"/>
    <a:srgbClr val="FFD89F"/>
    <a:srgbClr val="FF5050"/>
    <a:srgbClr val="009900"/>
    <a:srgbClr val="00CC66"/>
    <a:srgbClr val="00FFCC"/>
    <a:srgbClr val="5C8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94" autoAdjust="0"/>
    <p:restoredTop sz="87363" autoAdjust="0"/>
  </p:normalViewPr>
  <p:slideViewPr>
    <p:cSldViewPr snapToGrid="0">
      <p:cViewPr varScale="1">
        <p:scale>
          <a:sx n="69" d="100"/>
          <a:sy n="69" d="100"/>
        </p:scale>
        <p:origin x="216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53"/>
    </p:cViewPr>
  </p:sorterViewPr>
  <p:notesViewPr>
    <p:cSldViewPr snapToGrid="0">
      <p:cViewPr varScale="1">
        <p:scale>
          <a:sx n="137" d="100"/>
          <a:sy n="137" d="100"/>
        </p:scale>
        <p:origin x="-1380" y="-96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3050" y="6465888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95" tIns="45747" rIns="91495" bIns="4574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1400">
              <a:latin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2017 - </a:t>
            </a:r>
            <a:r>
              <a:rPr lang="en-GB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90596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7150" y="3249613"/>
            <a:ext cx="7270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6" tIns="45157" rIns="91926" bIns="451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GB" noProof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7525"/>
            <a:ext cx="3378200" cy="2533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2017 - </a:t>
            </a:r>
            <a:r>
              <a:rPr lang="en-GB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2896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620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88789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51258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6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98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20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8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4479"/>
            <a:ext cx="7772400" cy="195548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 err="1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1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72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66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321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888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2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813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271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4479"/>
            <a:ext cx="7772400" cy="195548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 err="1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99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549" y="524609"/>
            <a:ext cx="4887383" cy="740312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227385"/>
            <a:ext cx="8525933" cy="3949578"/>
          </a:xfrm>
        </p:spPr>
        <p:txBody>
          <a:bodyPr/>
          <a:lstStyle>
            <a:lvl1pPr marL="269875" indent="-269875">
              <a:lnSpc>
                <a:spcPct val="100000"/>
              </a:lnSpc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/>
            </a:lvl1pPr>
            <a:lvl2pPr marL="620713" indent="-257175">
              <a:lnSpc>
                <a:spcPct val="100000"/>
              </a:lnSpc>
              <a:buClr>
                <a:srgbClr val="009999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99809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580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6682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9888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549" y="524609"/>
            <a:ext cx="4887383" cy="740312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8041" y="1631319"/>
            <a:ext cx="8525933" cy="3949578"/>
          </a:xfrm>
        </p:spPr>
        <p:txBody>
          <a:bodyPr/>
          <a:lstStyle>
            <a:lvl1pPr marL="269875" indent="-269875">
              <a:lnSpc>
                <a:spcPct val="100000"/>
              </a:lnSpc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/>
            </a:lvl1pPr>
            <a:lvl2pPr marL="620713" indent="-257175">
              <a:lnSpc>
                <a:spcPct val="100000"/>
              </a:lnSpc>
              <a:buClr>
                <a:srgbClr val="009999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408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2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580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6682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938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51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3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74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02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59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4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317" y="333916"/>
            <a:ext cx="5214616" cy="1020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68" y="1825625"/>
            <a:ext cx="8644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Level 1</a:t>
            </a:r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</p:txBody>
      </p:sp>
      <p:sp>
        <p:nvSpPr>
          <p:cNvPr id="8" name="Rechteck 7"/>
          <p:cNvSpPr/>
          <p:nvPr/>
        </p:nvSpPr>
        <p:spPr bwMode="auto">
          <a:xfrm rot="10800000">
            <a:off x="5163" y="6539970"/>
            <a:ext cx="9149953" cy="31422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17864" y="6539970"/>
            <a:ext cx="8499591" cy="546505"/>
            <a:chOff x="116871" y="6641091"/>
            <a:chExt cx="5091962" cy="334328"/>
          </a:xfrm>
        </p:grpSpPr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71" y="6641091"/>
              <a:ext cx="286959" cy="194170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403830" y="6641091"/>
              <a:ext cx="4805003" cy="334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900" dirty="0">
                  <a:solidFill>
                    <a:prstClr val="black"/>
                  </a:solidFill>
                  <a:latin typeface="Interstate-Regular" panose="02000603020000020004" pitchFamily="2" charset="0"/>
                </a:rPr>
                <a:t>This project has received funding from the Euratom research and training programme 2014-2018 under grant agreement No 662287.</a:t>
              </a:r>
              <a:endParaRPr lang="en-GB" sz="500" dirty="0">
                <a:solidFill>
                  <a:prstClr val="black">
                    <a:tint val="75000"/>
                  </a:prstClr>
                </a:solidFill>
              </a:endParaRPr>
            </a:p>
          </p:txBody>
        </p:sp>
      </p:grpSp>
      <p:pic>
        <p:nvPicPr>
          <p:cNvPr id="14" name="Picture 13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31" y="241258"/>
            <a:ext cx="1829786" cy="9967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hteck 7"/>
          <p:cNvSpPr/>
          <p:nvPr userDrawn="1"/>
        </p:nvSpPr>
        <p:spPr bwMode="auto">
          <a:xfrm rot="10800000" flipV="1">
            <a:off x="-5953" y="-6806"/>
            <a:ext cx="9149953" cy="25660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9" name="Grafik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248"/>
            <a:ext cx="1920866" cy="701116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697482" y="6278602"/>
            <a:ext cx="124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BEA8-9B9B-7342-B81C-4D6A4BFD82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59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4AA0B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43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317" y="333916"/>
            <a:ext cx="5214616" cy="1020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68" y="1825625"/>
            <a:ext cx="8644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Level 1</a:t>
            </a:r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</p:txBody>
      </p:sp>
      <p:sp>
        <p:nvSpPr>
          <p:cNvPr id="8" name="Rechteck 7"/>
          <p:cNvSpPr/>
          <p:nvPr/>
        </p:nvSpPr>
        <p:spPr bwMode="auto">
          <a:xfrm rot="10800000">
            <a:off x="5163" y="6539970"/>
            <a:ext cx="9149953" cy="31422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17864" y="6539970"/>
            <a:ext cx="8499591" cy="546505"/>
            <a:chOff x="116871" y="6641091"/>
            <a:chExt cx="5091962" cy="334328"/>
          </a:xfrm>
        </p:grpSpPr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71" y="6641091"/>
              <a:ext cx="286959" cy="194170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403830" y="6641091"/>
              <a:ext cx="4805003" cy="334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900" dirty="0">
                  <a:solidFill>
                    <a:prstClr val="black"/>
                  </a:solidFill>
                  <a:latin typeface="Interstate-Regular" panose="02000603020000020004" pitchFamily="2" charset="0"/>
                </a:rPr>
                <a:t>This project has received funding from the Euratom research and training programme 2014-2018 under grant agreement No 662287.</a:t>
              </a:r>
              <a:endParaRPr lang="en-GB" sz="500" dirty="0">
                <a:solidFill>
                  <a:prstClr val="black">
                    <a:tint val="75000"/>
                  </a:prstClr>
                </a:solidFill>
              </a:endParaRPr>
            </a:p>
          </p:txBody>
        </p:sp>
      </p:grpSp>
      <p:pic>
        <p:nvPicPr>
          <p:cNvPr id="14" name="Picture 13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31" y="241258"/>
            <a:ext cx="1829786" cy="9967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hteck 7"/>
          <p:cNvSpPr/>
          <p:nvPr userDrawn="1"/>
        </p:nvSpPr>
        <p:spPr bwMode="auto">
          <a:xfrm rot="10800000" flipV="1">
            <a:off x="-5953" y="-6806"/>
            <a:ext cx="9149953" cy="25660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9" name="Grafik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248"/>
            <a:ext cx="1920866" cy="70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7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4AA0B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waterloo.ca/renison/van-katwyk-journal-progressive-human-services-articl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43000" y="1655221"/>
            <a:ext cx="7320776" cy="2174487"/>
          </a:xfrm>
        </p:spPr>
        <p:txBody>
          <a:bodyPr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Further Researches in view of ENGAGE Project results </a:t>
            </a:r>
            <a:endParaRPr lang="nl-BE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973766" y="6244683"/>
            <a:ext cx="8943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AA0B1"/>
                </a:solidFill>
              </a:rPr>
              <a:t>ENGAGE final workshop, Bratislava, 11-13 September 2019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3724701"/>
            <a:ext cx="6858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8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ideas put forward in this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041" y="1471962"/>
            <a:ext cx="8775959" cy="517176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700" dirty="0" smtClean="0">
                <a:solidFill>
                  <a:srgbClr val="00B050"/>
                </a:solidFill>
              </a:rPr>
              <a:t>Risk communication to patients – capture patients’ view on how they would like to be informed</a:t>
            </a:r>
          </a:p>
          <a:p>
            <a:pPr lvl="1">
              <a:spcBef>
                <a:spcPts val="0"/>
              </a:spcBef>
            </a:pPr>
            <a:r>
              <a:rPr lang="en-US" sz="1700" dirty="0" smtClean="0">
                <a:solidFill>
                  <a:srgbClr val="00B050"/>
                </a:solidFill>
              </a:rPr>
              <a:t>What constitutes “quality information”?</a:t>
            </a:r>
          </a:p>
          <a:p>
            <a:pPr lvl="1">
              <a:spcBef>
                <a:spcPts val="0"/>
              </a:spcBef>
            </a:pPr>
            <a:r>
              <a:rPr lang="en-US" sz="1700" dirty="0" smtClean="0">
                <a:solidFill>
                  <a:srgbClr val="00B050"/>
                </a:solidFill>
              </a:rPr>
              <a:t>Respect </a:t>
            </a:r>
            <a:r>
              <a:rPr lang="en-US" sz="1700" dirty="0">
                <a:solidFill>
                  <a:srgbClr val="00B050"/>
                </a:solidFill>
              </a:rPr>
              <a:t>emotions,  feelings, sensitivities, religious, cultural aspects </a:t>
            </a:r>
          </a:p>
          <a:p>
            <a:pPr>
              <a:spcBef>
                <a:spcPts val="0"/>
              </a:spcBef>
            </a:pPr>
            <a:r>
              <a:rPr lang="en-US" sz="1700" dirty="0" smtClean="0">
                <a:solidFill>
                  <a:srgbClr val="00B050"/>
                </a:solidFill>
              </a:rPr>
              <a:t>Patients </a:t>
            </a:r>
            <a:r>
              <a:rPr lang="en-US" sz="1700" dirty="0">
                <a:solidFill>
                  <a:srgbClr val="00B050"/>
                </a:solidFill>
              </a:rPr>
              <a:t>representatives: where to find them, how </a:t>
            </a:r>
            <a:r>
              <a:rPr lang="en-US" sz="1700" dirty="0" smtClean="0">
                <a:solidFill>
                  <a:srgbClr val="00B050"/>
                </a:solidFill>
              </a:rPr>
              <a:t>representative </a:t>
            </a:r>
            <a:r>
              <a:rPr lang="en-US" sz="1700" dirty="0">
                <a:solidFill>
                  <a:srgbClr val="00B050"/>
                </a:solidFill>
              </a:rPr>
              <a:t>are </a:t>
            </a:r>
            <a:r>
              <a:rPr lang="en-US" sz="1700" dirty="0" smtClean="0">
                <a:solidFill>
                  <a:srgbClr val="00B050"/>
                </a:solidFill>
              </a:rPr>
              <a:t>they, </a:t>
            </a:r>
            <a:r>
              <a:rPr lang="en-US" sz="1700" dirty="0">
                <a:solidFill>
                  <a:srgbClr val="00B050"/>
                </a:solidFill>
              </a:rPr>
              <a:t>how to involve them?</a:t>
            </a:r>
          </a:p>
          <a:p>
            <a:pPr>
              <a:spcBef>
                <a:spcPts val="0"/>
              </a:spcBef>
            </a:pPr>
            <a:r>
              <a:rPr lang="en-US" sz="1700" dirty="0" smtClean="0">
                <a:solidFill>
                  <a:srgbClr val="007DC3"/>
                </a:solidFill>
              </a:rPr>
              <a:t>Social media influence - dealing with disinformation on social media in case of an emergency</a:t>
            </a:r>
          </a:p>
          <a:p>
            <a:pPr lvl="1">
              <a:spcBef>
                <a:spcPts val="0"/>
              </a:spcBef>
            </a:pPr>
            <a:r>
              <a:rPr lang="en-US" sz="1700" dirty="0" smtClean="0">
                <a:solidFill>
                  <a:srgbClr val="007DC3"/>
                </a:solidFill>
              </a:rPr>
              <a:t>Media and citizens groups a partners</a:t>
            </a:r>
          </a:p>
          <a:p>
            <a:pPr>
              <a:spcBef>
                <a:spcPts val="0"/>
              </a:spcBef>
            </a:pPr>
            <a:r>
              <a:rPr lang="en-US" sz="1700" dirty="0" smtClean="0">
                <a:solidFill>
                  <a:srgbClr val="007DC3"/>
                </a:solidFill>
              </a:rPr>
              <a:t>Goal </a:t>
            </a:r>
            <a:r>
              <a:rPr lang="en-US" sz="1700" dirty="0">
                <a:solidFill>
                  <a:srgbClr val="007DC3"/>
                </a:solidFill>
              </a:rPr>
              <a:t>of participation of local communities in risk </a:t>
            </a:r>
            <a:r>
              <a:rPr lang="en-US" sz="1700" dirty="0" smtClean="0">
                <a:solidFill>
                  <a:srgbClr val="007DC3"/>
                </a:solidFill>
              </a:rPr>
              <a:t>management in the preparedness phase</a:t>
            </a:r>
          </a:p>
          <a:p>
            <a:pPr>
              <a:spcBef>
                <a:spcPts val="0"/>
              </a:spcBef>
            </a:pPr>
            <a:r>
              <a:rPr lang="en-US" sz="1700" dirty="0" smtClean="0">
                <a:solidFill>
                  <a:srgbClr val="007DC3"/>
                </a:solidFill>
              </a:rPr>
              <a:t>Roles played by nuclear actors with respect to risk assessment and risk management in </a:t>
            </a:r>
            <a:r>
              <a:rPr lang="en-US" sz="1700" dirty="0" err="1" smtClean="0">
                <a:solidFill>
                  <a:srgbClr val="007DC3"/>
                </a:solidFill>
              </a:rPr>
              <a:t>EPR</a:t>
            </a:r>
            <a:r>
              <a:rPr lang="en-US" sz="1700" dirty="0" smtClean="0">
                <a:solidFill>
                  <a:srgbClr val="007DC3"/>
                </a:solidFill>
              </a:rPr>
              <a:t> and </a:t>
            </a:r>
            <a:r>
              <a:rPr lang="en-US" sz="1700" dirty="0">
                <a:solidFill>
                  <a:srgbClr val="007DC3"/>
                </a:solidFill>
              </a:rPr>
              <a:t>what the influence is on other </a:t>
            </a:r>
            <a:r>
              <a:rPr lang="en-US" sz="1700" dirty="0" smtClean="0">
                <a:solidFill>
                  <a:srgbClr val="007DC3"/>
                </a:solidFill>
              </a:rPr>
              <a:t>stakeholders </a:t>
            </a:r>
            <a:r>
              <a:rPr lang="en-US" sz="1700" dirty="0">
                <a:solidFill>
                  <a:srgbClr val="007DC3"/>
                </a:solidFill>
              </a:rPr>
              <a:t>such as the </a:t>
            </a:r>
            <a:r>
              <a:rPr lang="en-US" sz="1700" dirty="0" smtClean="0">
                <a:solidFill>
                  <a:srgbClr val="007DC3"/>
                </a:solidFill>
              </a:rPr>
              <a:t>public</a:t>
            </a:r>
          </a:p>
          <a:p>
            <a:pPr>
              <a:spcBef>
                <a:spcPts val="0"/>
              </a:spcBef>
            </a:pPr>
            <a:r>
              <a:rPr lang="en-US" sz="1700" dirty="0" smtClean="0">
                <a:solidFill>
                  <a:srgbClr val="007DC3"/>
                </a:solidFill>
              </a:rPr>
              <a:t>Integration of new technology in </a:t>
            </a:r>
            <a:r>
              <a:rPr lang="en-US" sz="1700" dirty="0" err="1" smtClean="0">
                <a:solidFill>
                  <a:srgbClr val="007DC3"/>
                </a:solidFill>
              </a:rPr>
              <a:t>EPR</a:t>
            </a:r>
            <a:endParaRPr lang="en-US" sz="1700" dirty="0" smtClean="0">
              <a:solidFill>
                <a:srgbClr val="007DC3"/>
              </a:solidFill>
            </a:endParaRPr>
          </a:p>
          <a:p>
            <a:pPr>
              <a:spcBef>
                <a:spcPts val="0"/>
              </a:spcBef>
            </a:pPr>
            <a:r>
              <a:rPr lang="en-US" sz="1700" dirty="0" smtClean="0">
                <a:solidFill>
                  <a:srgbClr val="007DC3"/>
                </a:solidFill>
              </a:rPr>
              <a:t>Evaluation of stakeholder engagement processes and the uptake of their outcomes at national levels</a:t>
            </a:r>
          </a:p>
          <a:p>
            <a:pPr>
              <a:spcBef>
                <a:spcPts val="0"/>
              </a:spcBef>
            </a:pPr>
            <a:r>
              <a:rPr lang="en-US" sz="1700" dirty="0" smtClean="0">
                <a:solidFill>
                  <a:srgbClr val="007DC3"/>
                </a:solidFill>
              </a:rPr>
              <a:t>Application of ethical considerations for </a:t>
            </a:r>
            <a:r>
              <a:rPr lang="en-US" sz="1700" dirty="0" err="1" smtClean="0">
                <a:solidFill>
                  <a:srgbClr val="007DC3"/>
                </a:solidFill>
              </a:rPr>
              <a:t>EPR</a:t>
            </a:r>
            <a:r>
              <a:rPr lang="en-US" sz="1700" dirty="0" smtClean="0">
                <a:solidFill>
                  <a:srgbClr val="007DC3"/>
                </a:solidFill>
              </a:rPr>
              <a:t> actions such as evacuation </a:t>
            </a:r>
            <a:r>
              <a:rPr lang="en-US" sz="1700" dirty="0">
                <a:solidFill>
                  <a:srgbClr val="007DC3"/>
                </a:solidFill>
              </a:rPr>
              <a:t>of hospitals: how do to more good than </a:t>
            </a:r>
            <a:r>
              <a:rPr lang="en-US" sz="1700" dirty="0" smtClean="0">
                <a:solidFill>
                  <a:srgbClr val="007DC3"/>
                </a:solidFill>
              </a:rPr>
              <a:t>harm if </a:t>
            </a:r>
            <a:r>
              <a:rPr lang="en-US" sz="1700" dirty="0">
                <a:solidFill>
                  <a:srgbClr val="007DC3"/>
                </a:solidFill>
              </a:rPr>
              <a:t>the benefits and harms are distributed to different people </a:t>
            </a:r>
            <a:r>
              <a:rPr lang="en-US" sz="1700" dirty="0" smtClean="0">
                <a:solidFill>
                  <a:srgbClr val="007DC3"/>
                </a:solidFill>
                <a:sym typeface="Wingdings" panose="05000000000000000000" pitchFamily="2" charset="2"/>
              </a:rPr>
              <a:t> </a:t>
            </a:r>
            <a:r>
              <a:rPr lang="en-US" sz="1700" dirty="0" smtClean="0">
                <a:solidFill>
                  <a:srgbClr val="007DC3"/>
                </a:solidFill>
              </a:rPr>
              <a:t>these </a:t>
            </a:r>
            <a:r>
              <a:rPr lang="en-US" sz="1700" dirty="0">
                <a:solidFill>
                  <a:srgbClr val="007DC3"/>
                </a:solidFill>
              </a:rPr>
              <a:t>discussions have to be held in the </a:t>
            </a:r>
            <a:r>
              <a:rPr lang="en-US" sz="1700" dirty="0" smtClean="0">
                <a:solidFill>
                  <a:srgbClr val="007DC3"/>
                </a:solidFill>
              </a:rPr>
              <a:t>preparedness phase</a:t>
            </a:r>
            <a:endParaRPr lang="en-US" sz="1700" dirty="0">
              <a:solidFill>
                <a:srgbClr val="007DC3"/>
              </a:solidFill>
            </a:endParaRPr>
          </a:p>
          <a:p>
            <a:pPr>
              <a:spcBef>
                <a:spcPts val="0"/>
              </a:spcBef>
            </a:pPr>
            <a:r>
              <a:rPr lang="en-US" sz="1700" dirty="0" smtClean="0">
                <a:solidFill>
                  <a:srgbClr val="FF9900"/>
                </a:solidFill>
              </a:rPr>
              <a:t>Using machine learning or </a:t>
            </a:r>
            <a:r>
              <a:rPr lang="en-US" sz="1700" dirty="0" err="1" smtClean="0">
                <a:solidFill>
                  <a:srgbClr val="FF9900"/>
                </a:solidFill>
              </a:rPr>
              <a:t>chatbots</a:t>
            </a:r>
            <a:r>
              <a:rPr lang="en-US" sz="1700" dirty="0" smtClean="0">
                <a:solidFill>
                  <a:srgbClr val="FF9900"/>
                </a:solidFill>
              </a:rPr>
              <a:t> to communicate about radon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What are the processes to transform </a:t>
            </a:r>
            <a:r>
              <a:rPr lang="en-US" sz="1700" dirty="0" smtClean="0"/>
              <a:t>recommendations into </a:t>
            </a:r>
            <a:r>
              <a:rPr lang="en-US" sz="1700" dirty="0"/>
              <a:t>actual policy</a:t>
            </a:r>
            <a:r>
              <a:rPr lang="en-US" sz="17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33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549" y="432010"/>
            <a:ext cx="4887383" cy="899077"/>
          </a:xfrm>
        </p:spPr>
        <p:txBody>
          <a:bodyPr>
            <a:noAutofit/>
          </a:bodyPr>
          <a:lstStyle/>
          <a:p>
            <a:r>
              <a:rPr lang="en-US" sz="2000" dirty="0"/>
              <a:t>Broadening the scope of ‘participation’ in radiation protection (beyond formal institutional approaches, new actors)</a:t>
            </a:r>
            <a:br>
              <a:rPr lang="en-US" sz="2000" dirty="0"/>
            </a:br>
            <a:r>
              <a:rPr lang="en-US" sz="2000" dirty="0"/>
              <a:t>EP&amp;R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6" y="5323136"/>
            <a:ext cx="8525933" cy="860442"/>
          </a:xfrm>
          <a:solidFill>
            <a:srgbClr val="FFC67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Further developments EP&amp;R 1:  Explore which stakeholders are” in” or “out” of stakeholder engagement and why n</a:t>
            </a:r>
            <a:r>
              <a:rPr lang="sl-SI" b="1" dirty="0"/>
              <a:t>o</a:t>
            </a:r>
            <a:r>
              <a:rPr lang="en-GB" b="1" dirty="0"/>
              <a:t>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2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646" y="1630221"/>
            <a:ext cx="6504415" cy="3659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4B4E7C-72E9-426A-991D-A0D4C7C8E41D}"/>
              </a:ext>
            </a:extLst>
          </p:cNvPr>
          <p:cNvSpPr txBox="1">
            <a:spLocks/>
          </p:cNvSpPr>
          <p:nvPr/>
        </p:nvSpPr>
        <p:spPr>
          <a:xfrm>
            <a:off x="496046" y="1782621"/>
            <a:ext cx="6504415" cy="3659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In EP&amp;R it </a:t>
            </a:r>
            <a:r>
              <a:rPr lang="en-GB" dirty="0"/>
              <a:t>is not always clear who is “in” or “out” of stakeholder engagement</a:t>
            </a:r>
            <a:r>
              <a:rPr lang="sl-SI" dirty="0"/>
              <a:t> (</a:t>
            </a:r>
            <a:r>
              <a:rPr lang="sl-SI" dirty="0" err="1"/>
              <a:t>e.g</a:t>
            </a:r>
            <a:r>
              <a:rPr lang="sl-SI" dirty="0"/>
              <a:t>. </a:t>
            </a:r>
            <a:r>
              <a:rPr lang="en-GB" dirty="0"/>
              <a:t>future generations can and should be involved as a stakeholder or their role is mainly for keeping ‘memories alive’</a:t>
            </a:r>
            <a:r>
              <a:rPr lang="sl-SI" dirty="0"/>
              <a:t>?,</a:t>
            </a:r>
            <a:r>
              <a:rPr lang="en-GB" dirty="0"/>
              <a:t> what to do with ‘non-participants’</a:t>
            </a:r>
            <a:r>
              <a:rPr lang="sl-SI" dirty="0"/>
              <a:t>, n</a:t>
            </a:r>
            <a:r>
              <a:rPr lang="en-GB" dirty="0"/>
              <a:t>on-human stakeholders (for example animal or, plants)</a:t>
            </a:r>
            <a:r>
              <a:rPr lang="sl-SI" dirty="0"/>
              <a:t>)</a:t>
            </a:r>
            <a:r>
              <a:rPr lang="en-GB" dirty="0"/>
              <a:t>. </a:t>
            </a:r>
          </a:p>
          <a:p>
            <a:r>
              <a:rPr lang="en-GB" dirty="0"/>
              <a:t>The case study on participation outliers (</a:t>
            </a:r>
            <a:r>
              <a:rPr lang="en-GB" dirty="0" err="1"/>
              <a:t>cfr</a:t>
            </a:r>
            <a:r>
              <a:rPr lang="en-GB" dirty="0"/>
              <a:t> purposeful mapping) also shows the importance of stakeholders that do not want to participate</a:t>
            </a:r>
            <a:r>
              <a:rPr lang="sl-SI" dirty="0"/>
              <a:t>:</a:t>
            </a:r>
            <a:r>
              <a:rPr lang="en-GB" dirty="0"/>
              <a:t> ‘how should EP&amp;R deal with dis-engagement?</a:t>
            </a:r>
          </a:p>
          <a:p>
            <a:endParaRPr lang="en-GB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6E28F94-1DE1-4BCD-809E-9EE4F69BC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461" y="3415406"/>
            <a:ext cx="2002595" cy="183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1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RP Culture EP&amp;R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01" y="4760209"/>
            <a:ext cx="8367660" cy="1377387"/>
          </a:xfrm>
          <a:solidFill>
            <a:srgbClr val="FFC671"/>
          </a:solidFill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b="1" dirty="0"/>
              <a:t>Further developments EP&amp;R 2: Elaborate a strategic document to be used by authorities and expert bodies to build a roadmap for the development of RP culture during the preparedness phase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3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3327" y="1608882"/>
            <a:ext cx="8525933" cy="4669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While </a:t>
            </a:r>
            <a:r>
              <a:rPr lang="en-GB" sz="2000" dirty="0">
                <a:solidFill>
                  <a:srgbClr val="4AA0B1"/>
                </a:solidFill>
              </a:rPr>
              <a:t>preparedness strategies</a:t>
            </a:r>
            <a:r>
              <a:rPr lang="en-GB" sz="2000" dirty="0"/>
              <a:t> to cope with emergency and post-accident situations are currently developed or under-development at the international and national levels, </a:t>
            </a:r>
            <a:r>
              <a:rPr lang="en-GB" sz="2000" dirty="0">
                <a:solidFill>
                  <a:srgbClr val="4AA0B1"/>
                </a:solidFill>
              </a:rPr>
              <a:t>the specific role of RP culture requires further developments</a:t>
            </a:r>
            <a:r>
              <a:rPr lang="en-GB" sz="2000" dirty="0"/>
              <a:t>.</a:t>
            </a:r>
          </a:p>
          <a:p>
            <a:r>
              <a:rPr lang="en-GB" sz="2000" dirty="0"/>
              <a:t>The elaboration of </a:t>
            </a:r>
            <a:r>
              <a:rPr lang="en-GB" sz="2000" dirty="0">
                <a:solidFill>
                  <a:srgbClr val="4AA0B1"/>
                </a:solidFill>
              </a:rPr>
              <a:t>a strategic document</a:t>
            </a:r>
            <a:r>
              <a:rPr lang="en-GB" sz="2000" dirty="0"/>
              <a:t> would provide the opportunity to better characterise the conditions and means for developing RP culture in this context</a:t>
            </a:r>
          </a:p>
          <a:p>
            <a:pPr lvl="1"/>
            <a:r>
              <a:rPr lang="en-GB" sz="1700" dirty="0"/>
              <a:t>Identification of stakeholders - roles and responsibilities – goals &amp; tools for RP culture dissemination – Evaluation processes - …</a:t>
            </a:r>
          </a:p>
          <a:p>
            <a:pPr lvl="1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7596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RP Culture EP&amp;R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957" y="5125788"/>
            <a:ext cx="8367660" cy="980834"/>
          </a:xfrm>
          <a:solidFill>
            <a:srgbClr val="FFC671"/>
          </a:solidFill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b="1" dirty="0"/>
              <a:t>Further developments EP&amp;R 3:  Development of citizen science projects to disseminate RP culture</a:t>
            </a:r>
            <a:r>
              <a:rPr lang="fr-FR" b="1" dirty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4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3327" y="1608882"/>
            <a:ext cx="8525933" cy="4669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7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DA7424E-1898-3446-BC29-DB726F4CB6B2}"/>
              </a:ext>
            </a:extLst>
          </p:cNvPr>
          <p:cNvSpPr txBox="1">
            <a:spLocks/>
          </p:cNvSpPr>
          <p:nvPr/>
        </p:nvSpPr>
        <p:spPr>
          <a:xfrm>
            <a:off x="380999" y="1703409"/>
            <a:ext cx="8525933" cy="4669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Citizen science activities enabling members of the public to perform their own measurement of radioactivity in the environment have proven to be </a:t>
            </a:r>
            <a:r>
              <a:rPr lang="en-GB" dirty="0">
                <a:solidFill>
                  <a:srgbClr val="4AA0B1"/>
                </a:solidFill>
              </a:rPr>
              <a:t>a key tool to develop RP culture among populations affected by a nuclear accident</a:t>
            </a:r>
            <a:r>
              <a:rPr lang="en-GB" dirty="0"/>
              <a:t>. </a:t>
            </a:r>
          </a:p>
          <a:p>
            <a:r>
              <a:rPr lang="en-GB" dirty="0"/>
              <a:t>These types of activities should also be developed </a:t>
            </a:r>
            <a:r>
              <a:rPr lang="en-GB" dirty="0">
                <a:solidFill>
                  <a:srgbClr val="4AA0B1"/>
                </a:solidFill>
              </a:rPr>
              <a:t>among populations not affected by nuclear accident</a:t>
            </a:r>
            <a:r>
              <a:rPr lang="en-GB" dirty="0"/>
              <a:t>, as a tool to develop practical RP culture.</a:t>
            </a:r>
            <a:r>
              <a:rPr lang="en-GB" sz="2000" dirty="0"/>
              <a:t> </a:t>
            </a:r>
          </a:p>
          <a:p>
            <a:pPr lvl="1"/>
            <a:r>
              <a:rPr lang="en-GB" sz="1700" dirty="0"/>
              <a:t>Build framework for citizen science projects</a:t>
            </a:r>
          </a:p>
          <a:p>
            <a:pPr lvl="1"/>
            <a:r>
              <a:rPr lang="en-GB" sz="1700" dirty="0"/>
              <a:t>Develop collaborative structures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6510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Connection prescriptions-practice</a:t>
            </a:r>
            <a:br>
              <a:rPr lang="en-US" dirty="0"/>
            </a:br>
            <a:r>
              <a:rPr lang="en-US" dirty="0"/>
              <a:t>Radon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5307980"/>
            <a:ext cx="8525933" cy="970622"/>
          </a:xfrm>
          <a:solidFill>
            <a:srgbClr val="FFC67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Further developments Radon 1: Develop action research oriented towards improving radon measurement and mitigation at local level with stakeholder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5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3327" y="1648801"/>
            <a:ext cx="5924449" cy="3659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Only a small fraction of the population carries out measurements or applies remediating measures. 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Action oriented research (e.g. citizen science) opens opportunities for engaging local stakeholders in radon measurement and mitigation.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Action research with case studies highlighting the interactions between stakeholders engaged in different policy issues and / or at different levels of responsibility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77776" y="1748813"/>
            <a:ext cx="2877014" cy="24551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63240" y="4204010"/>
            <a:ext cx="2483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Picture: </a:t>
            </a:r>
            <a:r>
              <a:rPr lang="en-US" dirty="0">
                <a:latin typeface="+mn-lt"/>
                <a:hlinkClick r:id="rId4"/>
              </a:rPr>
              <a:t>https://uwaterloo.ca/renison/van-katwyk-journal-progressive-human-services-article</a:t>
            </a:r>
            <a:r>
              <a:rPr lang="en-US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281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RP culture - Radon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5338361"/>
            <a:ext cx="8525933" cy="773072"/>
          </a:xfrm>
          <a:solidFill>
            <a:srgbClr val="FFC67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Further developments Radon 2: Elaboration of training materials for, and together with, building professionals</a:t>
            </a:r>
            <a:r>
              <a:rPr lang="fr-FR" b="1" dirty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6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8915" y="1457411"/>
            <a:ext cx="8687059" cy="35271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AA0B1"/>
                </a:solidFill>
              </a:rPr>
              <a:t>Building professionals</a:t>
            </a:r>
            <a:r>
              <a:rPr lang="en-GB" dirty="0"/>
              <a:t> have a key role to play in the </a:t>
            </a:r>
            <a:r>
              <a:rPr lang="en-GB" dirty="0">
                <a:solidFill>
                  <a:srgbClr val="4AA0B1"/>
                </a:solidFill>
              </a:rPr>
              <a:t>implementation of radon remediation actions</a:t>
            </a:r>
            <a:r>
              <a:rPr lang="en-GB" dirty="0"/>
              <a:t>. </a:t>
            </a:r>
          </a:p>
          <a:p>
            <a:r>
              <a:rPr lang="en-GB" dirty="0" smtClean="0"/>
              <a:t>Radon </a:t>
            </a:r>
            <a:r>
              <a:rPr lang="en-GB" dirty="0"/>
              <a:t>risk </a:t>
            </a:r>
            <a:r>
              <a:rPr lang="en-GB" dirty="0" smtClean="0"/>
              <a:t>should also be considered when </a:t>
            </a:r>
            <a:r>
              <a:rPr lang="en-GB" dirty="0">
                <a:solidFill>
                  <a:srgbClr val="4AA0B1"/>
                </a:solidFill>
              </a:rPr>
              <a:t>renovating existing buildings</a:t>
            </a:r>
            <a:r>
              <a:rPr lang="en-GB" dirty="0"/>
              <a:t> and at the </a:t>
            </a:r>
            <a:r>
              <a:rPr lang="en-GB" dirty="0">
                <a:solidFill>
                  <a:srgbClr val="4AA0B1"/>
                </a:solidFill>
              </a:rPr>
              <a:t>design stage of new buildings</a:t>
            </a:r>
            <a:r>
              <a:rPr lang="en-GB" dirty="0"/>
              <a:t> (preventive actions). </a:t>
            </a:r>
          </a:p>
          <a:p>
            <a:r>
              <a:rPr lang="en-GB" dirty="0"/>
              <a:t>The aim is to integrate the radon issue in a global approach of public health in buildings (in connection with indoor air quality, energy efficiency, …). </a:t>
            </a:r>
          </a:p>
          <a:p>
            <a:r>
              <a:rPr lang="en-GB" dirty="0"/>
              <a:t>According to the variety of professionals, it is beneficial </a:t>
            </a:r>
            <a:r>
              <a:rPr lang="en-GB" dirty="0">
                <a:solidFill>
                  <a:srgbClr val="4AA0B1"/>
                </a:solidFill>
              </a:rPr>
              <a:t>to develop training supports (for initial and continuous educations)</a:t>
            </a:r>
            <a:r>
              <a:rPr lang="en-GB" dirty="0"/>
              <a:t> adapted to their specialty, by involving representatives of these professions.</a:t>
            </a:r>
            <a:r>
              <a:rPr lang="fr-FR" sz="2000" dirty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9901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RP culture - Radon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5338361"/>
            <a:ext cx="8525933" cy="830945"/>
          </a:xfrm>
          <a:solidFill>
            <a:srgbClr val="FFC67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Further developments Radon 3: Development of tools and methods to evaluate the efficiency of radon RP culture dissemination actions</a:t>
            </a:r>
            <a:r>
              <a:rPr lang="fr-FR" b="1" dirty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7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8915" y="1457411"/>
            <a:ext cx="8687059" cy="39694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It is still </a:t>
            </a:r>
            <a:r>
              <a:rPr lang="en-GB" sz="2000" dirty="0" smtClean="0">
                <a:solidFill>
                  <a:srgbClr val="4AA0B1"/>
                </a:solidFill>
              </a:rPr>
              <a:t>difficult </a:t>
            </a:r>
            <a:r>
              <a:rPr lang="en-GB" sz="2000" dirty="0">
                <a:solidFill>
                  <a:srgbClr val="4AA0B1"/>
                </a:solidFill>
              </a:rPr>
              <a:t>to evaluate the efficiency of actions</a:t>
            </a:r>
            <a:r>
              <a:rPr lang="en-GB" sz="2000" dirty="0"/>
              <a:t> undertaken to raise radon risk awareness, implement radon measurement campaigns and radon remediation actions. </a:t>
            </a:r>
            <a:endParaRPr lang="fr-FR" sz="2000" dirty="0"/>
          </a:p>
          <a:p>
            <a:pPr lvl="0"/>
            <a:r>
              <a:rPr lang="en-GB" sz="2000" dirty="0"/>
              <a:t>In particular, need to understand:</a:t>
            </a:r>
            <a:endParaRPr lang="fr-FR" sz="2000" dirty="0"/>
          </a:p>
          <a:p>
            <a:pPr lvl="1"/>
            <a:r>
              <a:rPr lang="en-GB" sz="2000" dirty="0"/>
              <a:t>why there is a poor rate of measurements in dwellings despite the implementation of local measurement campaigns, and</a:t>
            </a:r>
            <a:endParaRPr lang="fr-FR" sz="2000" dirty="0"/>
          </a:p>
          <a:p>
            <a:pPr lvl="1"/>
            <a:r>
              <a:rPr lang="en-GB" sz="2000" dirty="0"/>
              <a:t>why remediation actions are not implemented by house owners while there is a high radon concentration in their house (e.g. cost issue, availability of experts).</a:t>
            </a:r>
            <a:endParaRPr lang="fr-FR" sz="2000" dirty="0"/>
          </a:p>
          <a:p>
            <a:r>
              <a:rPr lang="en-GB" sz="2000" dirty="0"/>
              <a:t>How to promote actions integrating radon, indoor air quality and energy efficiency?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0259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RP culture - Medical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41" y="4352082"/>
            <a:ext cx="8525933" cy="1677618"/>
          </a:xfrm>
          <a:solidFill>
            <a:srgbClr val="FFC67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Further Developments Medical 1: Develop open access sources of information on RP in the medical field to complete initial training of the health professionals who are not directly involved in medical </a:t>
            </a:r>
            <a:r>
              <a:rPr lang="en-GB" b="1" dirty="0" smtClean="0"/>
              <a:t>procedures </a:t>
            </a:r>
            <a:r>
              <a:rPr lang="en-GB" b="1" dirty="0"/>
              <a:t>using ionizing radiations but </a:t>
            </a:r>
            <a:r>
              <a:rPr lang="en-GB" b="1" dirty="0" smtClean="0"/>
              <a:t>may be </a:t>
            </a:r>
            <a:r>
              <a:rPr lang="en-GB" b="1" dirty="0"/>
              <a:t>occupationally exposed and/or interacting with patients</a:t>
            </a:r>
            <a:r>
              <a:rPr lang="fr-FR" b="1" dirty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8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8915" y="1457411"/>
            <a:ext cx="8687059" cy="31261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AA0B1"/>
                </a:solidFill>
              </a:rPr>
              <a:t>Initial training</a:t>
            </a:r>
            <a:r>
              <a:rPr lang="en-GB" dirty="0"/>
              <a:t> for health professionals who are not directly involved in medical procedure using ionizing radiation might be of </a:t>
            </a:r>
            <a:r>
              <a:rPr lang="en-GB" dirty="0">
                <a:solidFill>
                  <a:srgbClr val="4AA0B1"/>
                </a:solidFill>
              </a:rPr>
              <a:t>short duration. </a:t>
            </a:r>
          </a:p>
          <a:p>
            <a:r>
              <a:rPr lang="en-GB" dirty="0"/>
              <a:t>It is thus important to provide them with the possibility to </a:t>
            </a:r>
            <a:r>
              <a:rPr lang="en-GB" dirty="0">
                <a:solidFill>
                  <a:srgbClr val="4AA0B1"/>
                </a:solidFill>
              </a:rPr>
              <a:t>have access to further information</a:t>
            </a:r>
            <a:r>
              <a:rPr lang="en-GB" dirty="0"/>
              <a:t>, adapted to their profession.</a:t>
            </a:r>
            <a:endParaRPr lang="fr-FR" dirty="0"/>
          </a:p>
          <a:p>
            <a:r>
              <a:rPr lang="en-GB" dirty="0"/>
              <a:t>The access to this type of information is also n</a:t>
            </a:r>
            <a:r>
              <a:rPr lang="en-GB" dirty="0">
                <a:solidFill>
                  <a:srgbClr val="4AA0B1"/>
                </a:solidFill>
              </a:rPr>
              <a:t>ecessary to improve the day -to-day practices</a:t>
            </a:r>
            <a:r>
              <a:rPr lang="en-GB" dirty="0"/>
              <a:t> by providing a regular update of skills and knowledge on RP culture.</a:t>
            </a:r>
            <a:r>
              <a:rPr lang="fr-FR" dirty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9146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RP culture - Medical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5116011"/>
            <a:ext cx="8525933" cy="1076444"/>
          </a:xfrm>
          <a:solidFill>
            <a:srgbClr val="FFC67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Further Developments Medical 2: Develop methods and tools to evaluate the level of RP culture in the medical departments using ionizing radiations in their practices</a:t>
            </a:r>
            <a:r>
              <a:rPr lang="fr-FR" b="1" dirty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9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8915" y="1457410"/>
            <a:ext cx="8687059" cy="35724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Need</a:t>
            </a:r>
            <a:r>
              <a:rPr lang="en-GB" dirty="0">
                <a:solidFill>
                  <a:srgbClr val="4AA0B1"/>
                </a:solidFill>
              </a:rPr>
              <a:t> to be able to periodically evaluate the level of RP culture shared within the medical departments</a:t>
            </a:r>
            <a:r>
              <a:rPr lang="en-GB" dirty="0"/>
              <a:t> in order to better adapt the actions undertaken to improve the practices from RP point of view. </a:t>
            </a:r>
          </a:p>
          <a:p>
            <a:r>
              <a:rPr lang="en-GB" dirty="0"/>
              <a:t>To this end, it would be useful to </a:t>
            </a:r>
            <a:r>
              <a:rPr lang="en-GB" dirty="0">
                <a:solidFill>
                  <a:srgbClr val="4AA0B1"/>
                </a:solidFill>
              </a:rPr>
              <a:t>develop, methods, tools or indicators,</a:t>
            </a:r>
            <a:r>
              <a:rPr lang="en-GB" dirty="0"/>
              <a:t> to be shared not only at the local level (of a specific hospital), but also more generally at a national or European level, within different medical professions or authorities.</a:t>
            </a:r>
          </a:p>
          <a:p>
            <a:pPr lvl="1"/>
            <a:r>
              <a:rPr lang="en-GB" dirty="0"/>
              <a:t>Elaboration of frameworks for internal evaluation of RP Culture at the level of a medical department or hospital</a:t>
            </a:r>
          </a:p>
          <a:p>
            <a:pPr lvl="1"/>
            <a:r>
              <a:rPr lang="en-GB" dirty="0"/>
              <a:t>Elaboration of frameworks for external evaluations, to be performed for example by Authorities, external experts or professional associations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324010222"/>
      </p:ext>
    </p:extLst>
  </p:cSld>
  <p:clrMapOvr>
    <a:masterClrMapping/>
  </p:clrMapOvr>
</p:sld>
</file>

<file path=ppt/theme/theme1.xml><?xml version="1.0" encoding="utf-8"?>
<a:theme xmlns:a="http://schemas.openxmlformats.org/drawingml/2006/main" name="CONCER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RT" id="{9E37ED38-8528-4622-97B5-E50A59913621}" vid="{C3144AF8-E3B1-46BB-B32C-B5F65E8202C5}"/>
    </a:ext>
  </a:extLst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R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RT" id="{9E37ED38-8528-4622-97B5-E50A59913621}" vid="{C3144AF8-E3B1-46BB-B32C-B5F65E8202C5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2E699366340D41B67FD2BA5630CCCF" ma:contentTypeVersion="3" ma:contentTypeDescription="Create a new document." ma:contentTypeScope="" ma:versionID="4e890b030306360b1caedebf40a60296">
  <xsd:schema xmlns:xsd="http://www.w3.org/2001/XMLSchema" xmlns:xs="http://www.w3.org/2001/XMLSchema" xmlns:p="http://schemas.microsoft.com/office/2006/metadata/properties" xmlns:ns2="9fadf70c-5e39-45e6-af1b-37916fb9636d" targetNamespace="http://schemas.microsoft.com/office/2006/metadata/properties" ma:root="true" ma:fieldsID="b6c78b3442fe6a4046643687873bf358" ns2:_="">
    <xsd:import namespace="9fadf70c-5e39-45e6-af1b-37916fb9636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df70c-5e39-45e6-af1b-37916fb96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4A7C59-D95C-46B2-A9C6-71D1D0FC655D}"/>
</file>

<file path=customXml/itemProps2.xml><?xml version="1.0" encoding="utf-8"?>
<ds:datastoreItem xmlns:ds="http://schemas.openxmlformats.org/officeDocument/2006/customXml" ds:itemID="{5E2AC4E7-2506-4154-89A7-C745B04BD16F}"/>
</file>

<file path=customXml/itemProps3.xml><?xml version="1.0" encoding="utf-8"?>
<ds:datastoreItem xmlns:ds="http://schemas.openxmlformats.org/officeDocument/2006/customXml" ds:itemID="{9120DCB6-C5AA-4106-A544-D41C64EB1E83}"/>
</file>

<file path=docProps/app.xml><?xml version="1.0" encoding="utf-8"?>
<Properties xmlns="http://schemas.openxmlformats.org/officeDocument/2006/extended-properties" xmlns:vt="http://schemas.openxmlformats.org/officeDocument/2006/docPropsVTypes">
  <Template>_SCK</Template>
  <TotalTime>148</TotalTime>
  <Pages>22</Pages>
  <Words>1160</Words>
  <Application>Microsoft Office PowerPoint</Application>
  <PresentationFormat>On-screen Show (4:3)</PresentationFormat>
  <Paragraphs>70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Interstate-Regular</vt:lpstr>
      <vt:lpstr>Times New Roman</vt:lpstr>
      <vt:lpstr>Wingdings</vt:lpstr>
      <vt:lpstr>CONCERT</vt:lpstr>
      <vt:lpstr>Conception personnalisée</vt:lpstr>
      <vt:lpstr>1_CONCERT</vt:lpstr>
      <vt:lpstr> Further Researches in view of ENGAGE Project results </vt:lpstr>
      <vt:lpstr>Broadening the scope of ‘participation’ in radiation protection (beyond formal institutional approaches, new actors) EP&amp;R</vt:lpstr>
      <vt:lpstr>RP Culture EP&amp;R</vt:lpstr>
      <vt:lpstr>RP Culture EP&amp;R</vt:lpstr>
      <vt:lpstr>Connection prescriptions-practice Radon</vt:lpstr>
      <vt:lpstr>RP culture - Radon</vt:lpstr>
      <vt:lpstr>RP culture - Radon</vt:lpstr>
      <vt:lpstr>RP culture - Medical</vt:lpstr>
      <vt:lpstr>RP culture - Medical</vt:lpstr>
      <vt:lpstr>Other ideas put forward in this workshop</vt:lpstr>
    </vt:vector>
  </TitlesOfParts>
  <Company>SCK-CEN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Catrinel Turcanu</dc:creator>
  <cp:lastModifiedBy>Turcanu Catrinel</cp:lastModifiedBy>
  <cp:revision>576</cp:revision>
  <cp:lastPrinted>2011-12-22T07:31:06Z</cp:lastPrinted>
  <dcterms:created xsi:type="dcterms:W3CDTF">2017-11-13T09:28:55Z</dcterms:created>
  <dcterms:modified xsi:type="dcterms:W3CDTF">2019-09-12T23:10:23Z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exandriaPath">
    <vt:lpwstr/>
  </property>
  <property fmtid="{D5CDD505-2E9C-101B-9397-08002B2CF9AE}" pid="3" name="ContentTypeId">
    <vt:lpwstr>0x010100452E699366340D41B67FD2BA5630CCCF</vt:lpwstr>
  </property>
</Properties>
</file>