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5" r:id="rId1"/>
    <p:sldMasterId id="2147483761" r:id="rId2"/>
    <p:sldMasterId id="2147483774" r:id="rId3"/>
  </p:sldMasterIdLst>
  <p:notesMasterIdLst>
    <p:notesMasterId r:id="rId22"/>
  </p:notesMasterIdLst>
  <p:handoutMasterIdLst>
    <p:handoutMasterId r:id="rId23"/>
  </p:handoutMasterIdLst>
  <p:sldIdLst>
    <p:sldId id="372" r:id="rId4"/>
    <p:sldId id="415" r:id="rId5"/>
    <p:sldId id="455" r:id="rId6"/>
    <p:sldId id="457" r:id="rId7"/>
    <p:sldId id="456" r:id="rId8"/>
    <p:sldId id="460" r:id="rId9"/>
    <p:sldId id="454" r:id="rId10"/>
    <p:sldId id="459" r:id="rId11"/>
    <p:sldId id="440" r:id="rId12"/>
    <p:sldId id="464" r:id="rId13"/>
    <p:sldId id="463" r:id="rId14"/>
    <p:sldId id="465" r:id="rId15"/>
    <p:sldId id="467" r:id="rId16"/>
    <p:sldId id="470" r:id="rId17"/>
    <p:sldId id="472" r:id="rId18"/>
    <p:sldId id="473" r:id="rId19"/>
    <p:sldId id="475" r:id="rId20"/>
    <p:sldId id="474" r:id="rId21"/>
  </p:sldIdLst>
  <p:sldSz cx="9144000" cy="6858000" type="screen4x3"/>
  <p:notesSz cx="9926638" cy="67976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A0B1"/>
    <a:srgbClr val="FF9900"/>
    <a:srgbClr val="4BA1B3"/>
    <a:srgbClr val="007DC3"/>
    <a:srgbClr val="FF5050"/>
    <a:srgbClr val="ECF5E7"/>
    <a:srgbClr val="009900"/>
    <a:srgbClr val="CCFFCC"/>
    <a:srgbClr val="FF9933"/>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9" autoAdjust="0"/>
    <p:restoredTop sz="74319" autoAdjust="0"/>
  </p:normalViewPr>
  <p:slideViewPr>
    <p:cSldViewPr snapToGrid="0">
      <p:cViewPr varScale="1">
        <p:scale>
          <a:sx n="58" d="100"/>
          <a:sy n="58" d="100"/>
        </p:scale>
        <p:origin x="1925" y="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53"/>
    </p:cViewPr>
  </p:sorterViewPr>
  <p:notesViewPr>
    <p:cSldViewPr snapToGrid="0">
      <p:cViewPr varScale="1">
        <p:scale>
          <a:sx n="137" d="100"/>
          <a:sy n="137" d="100"/>
        </p:scale>
        <p:origin x="-1380" y="-96"/>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73050" y="6465888"/>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95" tIns="45747" rIns="91495" bIns="45747">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3188">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eaLnBrk="0" fontAlgn="base" hangingPunct="0">
              <a:spcBef>
                <a:spcPct val="0"/>
              </a:spcBef>
              <a:spcAft>
                <a:spcPct val="0"/>
              </a:spcAft>
              <a:defRPr sz="2400">
                <a:solidFill>
                  <a:schemeClr val="tx1"/>
                </a:solidFill>
                <a:latin typeface="Times New Roman" pitchFamily="18" charset="0"/>
              </a:defRPr>
            </a:lvl6pPr>
            <a:lvl7pPr marL="2744788" eaLnBrk="0" fontAlgn="base" hangingPunct="0">
              <a:spcBef>
                <a:spcPct val="0"/>
              </a:spcBef>
              <a:spcAft>
                <a:spcPct val="0"/>
              </a:spcAft>
              <a:defRPr sz="2400">
                <a:solidFill>
                  <a:schemeClr val="tx1"/>
                </a:solidFill>
                <a:latin typeface="Times New Roman" pitchFamily="18" charset="0"/>
              </a:defRPr>
            </a:lvl7pPr>
            <a:lvl8pPr marL="3201988" eaLnBrk="0" fontAlgn="base" hangingPunct="0">
              <a:spcBef>
                <a:spcPct val="0"/>
              </a:spcBef>
              <a:spcAft>
                <a:spcPct val="0"/>
              </a:spcAft>
              <a:defRPr sz="2400">
                <a:solidFill>
                  <a:schemeClr val="tx1"/>
                </a:solidFill>
                <a:latin typeface="Times New Roman" pitchFamily="18" charset="0"/>
              </a:defRPr>
            </a:lvl8pPr>
            <a:lvl9pPr marL="3659188" eaLnBrk="0" fontAlgn="base" hangingPunct="0">
              <a:spcBef>
                <a:spcPct val="0"/>
              </a:spcBef>
              <a:spcAft>
                <a:spcPct val="0"/>
              </a:spcAft>
              <a:defRPr sz="2400">
                <a:solidFill>
                  <a:schemeClr val="tx1"/>
                </a:solidFill>
                <a:latin typeface="Times New Roman" pitchFamily="18" charset="0"/>
              </a:defRPr>
            </a:lvl9pPr>
          </a:lstStyle>
          <a:p>
            <a:pPr>
              <a:defRPr/>
            </a:pPr>
            <a:endParaRPr lang="en-GB" sz="1400">
              <a:latin typeface="Arial" charset="0"/>
            </a:endParaRPr>
          </a:p>
        </p:txBody>
      </p:sp>
      <p:sp>
        <p:nvSpPr>
          <p:cNvPr id="3083" name="Text Box 11"/>
          <p:cNvSpPr txBox="1">
            <a:spLocks noChangeArrowheads="1"/>
          </p:cNvSpPr>
          <p:nvPr/>
        </p:nvSpPr>
        <p:spPr bwMode="auto">
          <a:xfrm>
            <a:off x="0" y="6378575"/>
            <a:ext cx="9926638" cy="200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95" tIns="45747" rIns="91495" bIns="45747">
            <a:spAutoFit/>
          </a:bodyPr>
          <a:lstStyle>
            <a:lvl1pPr>
              <a:tabLst>
                <a:tab pos="9331325" algn="r"/>
              </a:tabLst>
              <a:defRPr sz="2400">
                <a:solidFill>
                  <a:schemeClr val="tx1"/>
                </a:solidFill>
                <a:latin typeface="Times New Roman" pitchFamily="18" charset="0"/>
              </a:defRPr>
            </a:lvl1pPr>
            <a:lvl2pPr>
              <a:tabLst>
                <a:tab pos="9331325" algn="r"/>
              </a:tabLst>
              <a:defRPr sz="2400">
                <a:solidFill>
                  <a:schemeClr val="tx1"/>
                </a:solidFill>
                <a:latin typeface="Times New Roman" pitchFamily="18" charset="0"/>
              </a:defRPr>
            </a:lvl2pPr>
            <a:lvl3pPr>
              <a:tabLst>
                <a:tab pos="9331325" algn="r"/>
              </a:tabLst>
              <a:defRPr sz="2400">
                <a:solidFill>
                  <a:schemeClr val="tx1"/>
                </a:solidFill>
                <a:latin typeface="Times New Roman" pitchFamily="18" charset="0"/>
              </a:defRPr>
            </a:lvl3pPr>
            <a:lvl4pPr marL="1373188">
              <a:tabLst>
                <a:tab pos="9331325" algn="r"/>
              </a:tabLst>
              <a:defRPr sz="2400">
                <a:solidFill>
                  <a:schemeClr val="tx1"/>
                </a:solidFill>
                <a:latin typeface="Times New Roman" pitchFamily="18" charset="0"/>
              </a:defRPr>
            </a:lvl4pPr>
            <a:lvl5pPr marL="1830388">
              <a:tabLst>
                <a:tab pos="9331325" algn="r"/>
              </a:tabLst>
              <a:defRPr sz="2400">
                <a:solidFill>
                  <a:schemeClr val="tx1"/>
                </a:solidFill>
                <a:latin typeface="Times New Roman" pitchFamily="18" charset="0"/>
              </a:defRPr>
            </a:lvl5pPr>
            <a:lvl6pPr marL="2287588" eaLnBrk="0" fontAlgn="base" hangingPunct="0">
              <a:spcBef>
                <a:spcPct val="0"/>
              </a:spcBef>
              <a:spcAft>
                <a:spcPct val="0"/>
              </a:spcAft>
              <a:tabLst>
                <a:tab pos="9331325" algn="r"/>
              </a:tabLst>
              <a:defRPr sz="2400">
                <a:solidFill>
                  <a:schemeClr val="tx1"/>
                </a:solidFill>
                <a:latin typeface="Times New Roman" pitchFamily="18" charset="0"/>
              </a:defRPr>
            </a:lvl6pPr>
            <a:lvl7pPr marL="2744788" eaLnBrk="0" fontAlgn="base" hangingPunct="0">
              <a:spcBef>
                <a:spcPct val="0"/>
              </a:spcBef>
              <a:spcAft>
                <a:spcPct val="0"/>
              </a:spcAft>
              <a:tabLst>
                <a:tab pos="9331325" algn="r"/>
              </a:tabLst>
              <a:defRPr sz="2400">
                <a:solidFill>
                  <a:schemeClr val="tx1"/>
                </a:solidFill>
                <a:latin typeface="Times New Roman" pitchFamily="18" charset="0"/>
              </a:defRPr>
            </a:lvl7pPr>
            <a:lvl8pPr marL="3201988" eaLnBrk="0" fontAlgn="base" hangingPunct="0">
              <a:spcBef>
                <a:spcPct val="0"/>
              </a:spcBef>
              <a:spcAft>
                <a:spcPct val="0"/>
              </a:spcAft>
              <a:tabLst>
                <a:tab pos="9331325" algn="r"/>
              </a:tabLst>
              <a:defRPr sz="2400">
                <a:solidFill>
                  <a:schemeClr val="tx1"/>
                </a:solidFill>
                <a:latin typeface="Times New Roman" pitchFamily="18" charset="0"/>
              </a:defRPr>
            </a:lvl8pPr>
            <a:lvl9pPr marL="3659188" eaLnBrk="0" fontAlgn="base" hangingPunct="0">
              <a:spcBef>
                <a:spcPct val="0"/>
              </a:spcBef>
              <a:spcAft>
                <a:spcPct val="0"/>
              </a:spcAft>
              <a:tabLst>
                <a:tab pos="9331325" algn="r"/>
              </a:tabLst>
              <a:defRPr sz="2400">
                <a:solidFill>
                  <a:schemeClr val="tx1"/>
                </a:solidFill>
                <a:latin typeface="Times New Roman" pitchFamily="18" charset="0"/>
              </a:defRPr>
            </a:lvl9pPr>
          </a:lstStyle>
          <a:p>
            <a:pPr algn="ctr">
              <a:defRPr/>
            </a:pPr>
            <a:r>
              <a:rPr lang="en-GB" sz="700" dirty="0">
                <a:solidFill>
                  <a:srgbClr val="000000"/>
                </a:solidFill>
                <a:latin typeface="Arial" charset="0"/>
                <a:ea typeface="Times New Roman" pitchFamily="18" charset="0"/>
                <a:cs typeface="Arial" charset="0"/>
              </a:rPr>
              <a:t>Copyright © 2017 - </a:t>
            </a:r>
            <a:r>
              <a:rPr lang="en-GB" sz="700" dirty="0" err="1">
                <a:solidFill>
                  <a:srgbClr val="000000"/>
                </a:solidFill>
                <a:latin typeface="Arial" charset="0"/>
                <a:ea typeface="Times New Roman" pitchFamily="18" charset="0"/>
                <a:cs typeface="Arial" charset="0"/>
              </a:rPr>
              <a:t>SCK•CEN</a:t>
            </a:r>
            <a:r>
              <a:rPr lang="en-GB" sz="700" dirty="0">
                <a:solidFill>
                  <a:srgbClr val="000000"/>
                </a:solidFill>
                <a:latin typeface="Arial" charset="0"/>
                <a:ea typeface="Times New Roman" pitchFamily="18" charset="0"/>
                <a:cs typeface="Arial" charset="0"/>
              </a:rPr>
              <a:t> - </a:t>
            </a:r>
            <a:r>
              <a:rPr lang="en-US" sz="700" dirty="0">
                <a:solidFill>
                  <a:srgbClr val="000000"/>
                </a:solidFill>
                <a:latin typeface="Arial" charset="0"/>
                <a:ea typeface="Times New Roman" pitchFamily="18" charset="0"/>
                <a:cs typeface="Arial" charset="0"/>
              </a:rPr>
              <a:t>This presentation contains data, information and formats for dedicated use only and may not be communicated, copied, </a:t>
            </a:r>
            <a:r>
              <a:rPr lang="en-US" sz="700" dirty="0" err="1" smtClean="0">
                <a:solidFill>
                  <a:srgbClr val="000000"/>
                </a:solidFill>
                <a:latin typeface="Arial" charset="0"/>
                <a:ea typeface="Times New Roman" pitchFamily="18" charset="0"/>
                <a:cs typeface="Arial" charset="0"/>
              </a:rPr>
              <a:t>rEP&amp;Roduced</a:t>
            </a:r>
            <a:r>
              <a:rPr lang="en-US" sz="700" dirty="0">
                <a:solidFill>
                  <a:srgbClr val="000000"/>
                </a:solidFill>
                <a:latin typeface="Arial" charset="0"/>
                <a:ea typeface="Times New Roman" pitchFamily="18" charset="0"/>
                <a:cs typeface="Arial" charset="0"/>
              </a:rPr>
              <a:t>, distributed or cited without the explicit written permission of SCK•CEN.</a:t>
            </a:r>
          </a:p>
        </p:txBody>
      </p:sp>
    </p:spTree>
    <p:extLst>
      <p:ext uri="{BB962C8B-B14F-4D97-AF65-F5344CB8AC3E}">
        <p14:creationId xmlns:p14="http://schemas.microsoft.com/office/powerpoint/2010/main" val="25790596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27150" y="3249613"/>
            <a:ext cx="727075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926" tIns="45157" rIns="91926" bIns="45157" numCol="1" anchor="t" anchorCtr="0" compatLnSpc="1">
            <a:prstTxWarp prst="textNoShape">
              <a:avLst/>
            </a:prstTxWarp>
            <a:spAutoFit/>
          </a:bodyPr>
          <a:lstStyle/>
          <a:p>
            <a:pPr lvl="0"/>
            <a:endParaRPr lang="en-GB" noProof="0"/>
          </a:p>
        </p:txBody>
      </p:sp>
      <p:sp>
        <p:nvSpPr>
          <p:cNvPr id="16387" name="Rectangle 3"/>
          <p:cNvSpPr>
            <a:spLocks noGrp="1" noRot="1" noChangeAspect="1" noChangeArrowheads="1" noTextEdit="1"/>
          </p:cNvSpPr>
          <p:nvPr>
            <p:ph type="sldImg" idx="2"/>
          </p:nvPr>
        </p:nvSpPr>
        <p:spPr bwMode="auto">
          <a:xfrm>
            <a:off x="3275013" y="517525"/>
            <a:ext cx="3378200" cy="253365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 name="Text Box 11"/>
          <p:cNvSpPr txBox="1">
            <a:spLocks noChangeArrowheads="1"/>
          </p:cNvSpPr>
          <p:nvPr/>
        </p:nvSpPr>
        <p:spPr bwMode="auto">
          <a:xfrm>
            <a:off x="0" y="6378575"/>
            <a:ext cx="9926638" cy="200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95" tIns="45747" rIns="91495" bIns="45747">
            <a:spAutoFit/>
          </a:bodyPr>
          <a:lstStyle>
            <a:lvl1pPr>
              <a:tabLst>
                <a:tab pos="9331325" algn="r"/>
              </a:tabLst>
              <a:defRPr sz="2400">
                <a:solidFill>
                  <a:schemeClr val="tx1"/>
                </a:solidFill>
                <a:latin typeface="Times New Roman" pitchFamily="18" charset="0"/>
              </a:defRPr>
            </a:lvl1pPr>
            <a:lvl2pPr>
              <a:tabLst>
                <a:tab pos="9331325" algn="r"/>
              </a:tabLst>
              <a:defRPr sz="2400">
                <a:solidFill>
                  <a:schemeClr val="tx1"/>
                </a:solidFill>
                <a:latin typeface="Times New Roman" pitchFamily="18" charset="0"/>
              </a:defRPr>
            </a:lvl2pPr>
            <a:lvl3pPr>
              <a:tabLst>
                <a:tab pos="9331325" algn="r"/>
              </a:tabLst>
              <a:defRPr sz="2400">
                <a:solidFill>
                  <a:schemeClr val="tx1"/>
                </a:solidFill>
                <a:latin typeface="Times New Roman" pitchFamily="18" charset="0"/>
              </a:defRPr>
            </a:lvl3pPr>
            <a:lvl4pPr marL="1373188">
              <a:tabLst>
                <a:tab pos="9331325" algn="r"/>
              </a:tabLst>
              <a:defRPr sz="2400">
                <a:solidFill>
                  <a:schemeClr val="tx1"/>
                </a:solidFill>
                <a:latin typeface="Times New Roman" pitchFamily="18" charset="0"/>
              </a:defRPr>
            </a:lvl4pPr>
            <a:lvl5pPr marL="1830388">
              <a:tabLst>
                <a:tab pos="9331325" algn="r"/>
              </a:tabLst>
              <a:defRPr sz="2400">
                <a:solidFill>
                  <a:schemeClr val="tx1"/>
                </a:solidFill>
                <a:latin typeface="Times New Roman" pitchFamily="18" charset="0"/>
              </a:defRPr>
            </a:lvl5pPr>
            <a:lvl6pPr marL="2287588" eaLnBrk="0" fontAlgn="base" hangingPunct="0">
              <a:spcBef>
                <a:spcPct val="0"/>
              </a:spcBef>
              <a:spcAft>
                <a:spcPct val="0"/>
              </a:spcAft>
              <a:tabLst>
                <a:tab pos="9331325" algn="r"/>
              </a:tabLst>
              <a:defRPr sz="2400">
                <a:solidFill>
                  <a:schemeClr val="tx1"/>
                </a:solidFill>
                <a:latin typeface="Times New Roman" pitchFamily="18" charset="0"/>
              </a:defRPr>
            </a:lvl6pPr>
            <a:lvl7pPr marL="2744788" eaLnBrk="0" fontAlgn="base" hangingPunct="0">
              <a:spcBef>
                <a:spcPct val="0"/>
              </a:spcBef>
              <a:spcAft>
                <a:spcPct val="0"/>
              </a:spcAft>
              <a:tabLst>
                <a:tab pos="9331325" algn="r"/>
              </a:tabLst>
              <a:defRPr sz="2400">
                <a:solidFill>
                  <a:schemeClr val="tx1"/>
                </a:solidFill>
                <a:latin typeface="Times New Roman" pitchFamily="18" charset="0"/>
              </a:defRPr>
            </a:lvl7pPr>
            <a:lvl8pPr marL="3201988" eaLnBrk="0" fontAlgn="base" hangingPunct="0">
              <a:spcBef>
                <a:spcPct val="0"/>
              </a:spcBef>
              <a:spcAft>
                <a:spcPct val="0"/>
              </a:spcAft>
              <a:tabLst>
                <a:tab pos="9331325" algn="r"/>
              </a:tabLst>
              <a:defRPr sz="2400">
                <a:solidFill>
                  <a:schemeClr val="tx1"/>
                </a:solidFill>
                <a:latin typeface="Times New Roman" pitchFamily="18" charset="0"/>
              </a:defRPr>
            </a:lvl8pPr>
            <a:lvl9pPr marL="3659188" eaLnBrk="0" fontAlgn="base" hangingPunct="0">
              <a:spcBef>
                <a:spcPct val="0"/>
              </a:spcBef>
              <a:spcAft>
                <a:spcPct val="0"/>
              </a:spcAft>
              <a:tabLst>
                <a:tab pos="9331325" algn="r"/>
              </a:tabLst>
              <a:defRPr sz="2400">
                <a:solidFill>
                  <a:schemeClr val="tx1"/>
                </a:solidFill>
                <a:latin typeface="Times New Roman" pitchFamily="18" charset="0"/>
              </a:defRPr>
            </a:lvl9pPr>
          </a:lstStyle>
          <a:p>
            <a:pPr algn="ctr">
              <a:defRPr/>
            </a:pPr>
            <a:r>
              <a:rPr lang="en-GB" sz="700" dirty="0">
                <a:solidFill>
                  <a:srgbClr val="000000"/>
                </a:solidFill>
                <a:latin typeface="Arial" charset="0"/>
                <a:ea typeface="Times New Roman" pitchFamily="18" charset="0"/>
                <a:cs typeface="Arial" charset="0"/>
              </a:rPr>
              <a:t>Copyright © 2017 - </a:t>
            </a:r>
            <a:r>
              <a:rPr lang="en-GB" sz="700" dirty="0" err="1">
                <a:solidFill>
                  <a:srgbClr val="000000"/>
                </a:solidFill>
                <a:latin typeface="Arial" charset="0"/>
                <a:ea typeface="Times New Roman" pitchFamily="18" charset="0"/>
                <a:cs typeface="Arial" charset="0"/>
              </a:rPr>
              <a:t>SCK•CEN</a:t>
            </a:r>
            <a:r>
              <a:rPr lang="en-GB" sz="700" dirty="0">
                <a:solidFill>
                  <a:srgbClr val="000000"/>
                </a:solidFill>
                <a:latin typeface="Arial" charset="0"/>
                <a:ea typeface="Times New Roman" pitchFamily="18" charset="0"/>
                <a:cs typeface="Arial" charset="0"/>
              </a:rPr>
              <a:t> - </a:t>
            </a:r>
            <a:r>
              <a:rPr lang="en-US" sz="700" dirty="0">
                <a:solidFill>
                  <a:srgbClr val="000000"/>
                </a:solidFill>
                <a:latin typeface="Arial" charset="0"/>
                <a:ea typeface="Times New Roman" pitchFamily="18" charset="0"/>
                <a:cs typeface="Arial" charset="0"/>
              </a:rPr>
              <a:t>This presentation contains data, information and formats for dedicated use only and may not be communicated, copied, </a:t>
            </a:r>
            <a:r>
              <a:rPr lang="en-US" sz="700" dirty="0" err="1" smtClean="0">
                <a:solidFill>
                  <a:srgbClr val="000000"/>
                </a:solidFill>
                <a:latin typeface="Arial" charset="0"/>
                <a:ea typeface="Times New Roman" pitchFamily="18" charset="0"/>
                <a:cs typeface="Arial" charset="0"/>
              </a:rPr>
              <a:t>rEP&amp;Roduced</a:t>
            </a:r>
            <a:r>
              <a:rPr lang="en-US" sz="700" dirty="0">
                <a:solidFill>
                  <a:srgbClr val="000000"/>
                </a:solidFill>
                <a:latin typeface="Arial" charset="0"/>
                <a:ea typeface="Times New Roman" pitchFamily="18" charset="0"/>
                <a:cs typeface="Arial" charset="0"/>
              </a:rPr>
              <a:t>, distributed or cited without the explicit written permission of SCK•CEN.</a:t>
            </a:r>
          </a:p>
        </p:txBody>
      </p:sp>
    </p:spTree>
    <p:extLst>
      <p:ext uri="{BB962C8B-B14F-4D97-AF65-F5344CB8AC3E}">
        <p14:creationId xmlns:p14="http://schemas.microsoft.com/office/powerpoint/2010/main" val="116289635"/>
      </p:ext>
    </p:extLst>
  </p:cSld>
  <p:clrMap bg1="lt1" tx1="dk1" bg2="lt2" tx2="dk2" accent1="accent1" accent2="accent2" accent3="accent3" accent4="accent4" accent5="accent5" accent6="accent6" hlink="hlink" folHlink="folHlink"/>
  <p:hf hdr="0" ftr="0"/>
  <p:notesStyle>
    <a:lvl1pPr algn="l" defTabSz="762000" rtl="0" eaLnBrk="0" fontAlgn="base" hangingPunct="0">
      <a:spcBef>
        <a:spcPct val="30000"/>
      </a:spcBef>
      <a:spcAft>
        <a:spcPct val="0"/>
      </a:spcAft>
      <a:defRPr sz="1100" kern="1200">
        <a:solidFill>
          <a:schemeClr val="tx1"/>
        </a:solidFill>
        <a:latin typeface="Arial" charset="0"/>
        <a:ea typeface="+mn-ea"/>
        <a:cs typeface="+mn-cs"/>
      </a:defRPr>
    </a:lvl1pPr>
    <a:lvl2pPr marL="742950" indent="-28575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98878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a:t>
            </a:r>
            <a:r>
              <a:rPr lang="en-US" baseline="0" dirty="0" smtClean="0"/>
              <a:t> involvement is a keyword in the latest </a:t>
            </a:r>
            <a:r>
              <a:rPr lang="en-US" baseline="0" dirty="0" err="1" smtClean="0"/>
              <a:t>ICRP</a:t>
            </a:r>
            <a:r>
              <a:rPr lang="en-US" baseline="0" dirty="0" smtClean="0"/>
              <a:t> publication on protection in case of large nuclear accident</a:t>
            </a:r>
            <a:endParaRPr lang="en-US" dirty="0"/>
          </a:p>
        </p:txBody>
      </p:sp>
    </p:spTree>
    <p:extLst>
      <p:ext uri="{BB962C8B-B14F-4D97-AF65-F5344CB8AC3E}">
        <p14:creationId xmlns:p14="http://schemas.microsoft.com/office/powerpoint/2010/main" val="361669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34721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96071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a:t>
            </a:r>
            <a:r>
              <a:rPr lang="en-US" baseline="0" dirty="0" smtClean="0"/>
              <a:t> and EU level ideas gain traction and become entrenched as science policy. They are </a:t>
            </a:r>
            <a:r>
              <a:rPr lang="en-US" b="1" baseline="0" dirty="0" smtClean="0"/>
              <a:t>circulated among knowledge elites and policy professionals, who then disseminate the concepts to member states,</a:t>
            </a:r>
            <a:r>
              <a:rPr lang="en-US" baseline="0" dirty="0" smtClean="0"/>
              <a:t> creating convergence around particular models/regimes (e.g. RRI). These concepts are enacted (performed, resisted, altered) in/through projects and practices, which may in turn inform radiation protection policies. The EU and MS levels are macro; projects and practices are </a:t>
            </a:r>
            <a:r>
              <a:rPr lang="en-US" baseline="0" dirty="0" err="1" smtClean="0"/>
              <a:t>meso</a:t>
            </a:r>
            <a:r>
              <a:rPr lang="en-US" baseline="0" dirty="0" smtClean="0"/>
              <a:t>-micro. But each level incorporates macro, </a:t>
            </a:r>
            <a:r>
              <a:rPr lang="en-US" baseline="0" dirty="0" err="1" smtClean="0"/>
              <a:t>meso</a:t>
            </a:r>
            <a:r>
              <a:rPr lang="en-US" baseline="0" dirty="0" smtClean="0"/>
              <a:t>, and micro dimensions.</a:t>
            </a:r>
          </a:p>
          <a:p>
            <a:endParaRPr lang="en-US" baseline="0" dirty="0" smtClean="0"/>
          </a:p>
          <a:p>
            <a:r>
              <a:rPr lang="en-US" baseline="0" dirty="0" smtClean="0"/>
              <a:t>Macro level: focus is on policy prescription, unit of analysis is discourse.</a:t>
            </a:r>
          </a:p>
          <a:p>
            <a:r>
              <a:rPr lang="en-US" baseline="0" dirty="0" err="1" smtClean="0"/>
              <a:t>Meso</a:t>
            </a:r>
            <a:r>
              <a:rPr lang="en-US" baseline="0" dirty="0" smtClean="0"/>
              <a:t>-micro levels: focus is on enactment/practice, unit of analysis can be discursive (e.g. interpretive repertoires, issue frames), material (e.g. tools and objects), organizational, etc.</a:t>
            </a:r>
            <a:endParaRPr lang="nl-BE" dirty="0"/>
          </a:p>
        </p:txBody>
      </p:sp>
    </p:spTree>
    <p:extLst>
      <p:ext uri="{BB962C8B-B14F-4D97-AF65-F5344CB8AC3E}">
        <p14:creationId xmlns:p14="http://schemas.microsoft.com/office/powerpoint/2010/main" val="301430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a:t>
            </a:r>
            <a:r>
              <a:rPr lang="en-US" baseline="0" dirty="0" smtClean="0"/>
              <a:t> and EU level ideas gain traction and become entrenched as science policy. They are </a:t>
            </a:r>
            <a:r>
              <a:rPr lang="en-US" b="1" baseline="0" dirty="0" smtClean="0"/>
              <a:t>circulated among knowledge elites and policy professionals, who then disseminate the concepts to member states,</a:t>
            </a:r>
            <a:r>
              <a:rPr lang="en-US" baseline="0" dirty="0" smtClean="0"/>
              <a:t> creating convergence around particular models/regimes (e.g. </a:t>
            </a:r>
            <a:r>
              <a:rPr lang="en-US" baseline="0" dirty="0" err="1" smtClean="0"/>
              <a:t>RRI</a:t>
            </a:r>
            <a:r>
              <a:rPr lang="en-US" baseline="0" dirty="0" smtClean="0"/>
              <a:t>). These concepts are enacted (performed, resisted, altered) in/through projects and practices, which may in turn inform radiation protection policies. The EU and MS levels are macro; projects and practices are </a:t>
            </a:r>
            <a:r>
              <a:rPr lang="en-US" baseline="0" dirty="0" err="1" smtClean="0"/>
              <a:t>meso</a:t>
            </a:r>
            <a:r>
              <a:rPr lang="en-US" baseline="0" dirty="0" smtClean="0"/>
              <a:t>-micro. But each level incorporates macro, </a:t>
            </a:r>
            <a:r>
              <a:rPr lang="en-US" baseline="0" dirty="0" err="1" smtClean="0"/>
              <a:t>meso</a:t>
            </a:r>
            <a:r>
              <a:rPr lang="en-US" baseline="0" dirty="0" smtClean="0"/>
              <a:t>, and micro dimensions.</a:t>
            </a:r>
          </a:p>
          <a:p>
            <a:endParaRPr lang="en-US" baseline="0" dirty="0" smtClean="0"/>
          </a:p>
          <a:p>
            <a:r>
              <a:rPr lang="en-US" baseline="0" dirty="0" smtClean="0"/>
              <a:t>Macro level: focus is on policy prescription, unit of analysis is discourse.</a:t>
            </a:r>
          </a:p>
          <a:p>
            <a:r>
              <a:rPr lang="en-US" baseline="0" dirty="0" err="1" smtClean="0"/>
              <a:t>Meso</a:t>
            </a:r>
            <a:r>
              <a:rPr lang="en-US" baseline="0" dirty="0" smtClean="0"/>
              <a:t>-micro levels: focus is on enactment/practice, unit of analysis can be discursive (e.g. interpretive repertoires, issue frames), material (e.g. tools and objects), organizational, etc.</a:t>
            </a:r>
            <a:endParaRPr lang="nl-BE" dirty="0" smtClean="0"/>
          </a:p>
          <a:p>
            <a:endParaRPr lang="en-US" dirty="0"/>
          </a:p>
        </p:txBody>
      </p:sp>
    </p:spTree>
    <p:extLst>
      <p:ext uri="{BB962C8B-B14F-4D97-AF65-F5344CB8AC3E}">
        <p14:creationId xmlns:p14="http://schemas.microsoft.com/office/powerpoint/2010/main" val="173165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223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On-going</a:t>
            </a:r>
          </a:p>
          <a:p>
            <a:pPr lvl="1"/>
            <a:r>
              <a:rPr lang="en-US" dirty="0" smtClean="0">
                <a:solidFill>
                  <a:srgbClr val="00B050"/>
                </a:solidFill>
              </a:rPr>
              <a:t>EU policy legislation, policy briefs, presentations, </a:t>
            </a:r>
          </a:p>
          <a:p>
            <a:pPr lvl="1"/>
            <a:r>
              <a:rPr lang="en-US" dirty="0" smtClean="0">
                <a:solidFill>
                  <a:srgbClr val="00B050"/>
                </a:solidFill>
              </a:rPr>
              <a:t>EC directives(e.g. BSS) and conventions (Aarhus, ESPOO,…)</a:t>
            </a:r>
          </a:p>
          <a:p>
            <a:pPr lvl="1"/>
            <a:r>
              <a:rPr lang="en-US" dirty="0" smtClean="0">
                <a:solidFill>
                  <a:srgbClr val="00B050"/>
                </a:solidFill>
              </a:rPr>
              <a:t>Guidelines from international </a:t>
            </a:r>
            <a:r>
              <a:rPr lang="en-US" dirty="0" err="1" smtClean="0">
                <a:solidFill>
                  <a:srgbClr val="00B050"/>
                </a:solidFill>
              </a:rPr>
              <a:t>organisations</a:t>
            </a:r>
            <a:r>
              <a:rPr lang="en-US" dirty="0" smtClean="0">
                <a:solidFill>
                  <a:srgbClr val="00B050"/>
                </a:solidFill>
              </a:rPr>
              <a:t> (e.g. IAEA, OECD-NEA, </a:t>
            </a:r>
            <a:r>
              <a:rPr lang="en-US" dirty="0" err="1" smtClean="0">
                <a:solidFill>
                  <a:srgbClr val="00B050"/>
                </a:solidFill>
              </a:rPr>
              <a:t>HERCA</a:t>
            </a:r>
            <a:r>
              <a:rPr lang="en-US" dirty="0" smtClean="0">
                <a:solidFill>
                  <a:srgbClr val="00B050"/>
                </a:solidFill>
              </a:rPr>
              <a:t>, </a:t>
            </a:r>
            <a:r>
              <a:rPr lang="en-US" dirty="0" err="1" smtClean="0">
                <a:solidFill>
                  <a:srgbClr val="00B050"/>
                </a:solidFill>
              </a:rPr>
              <a:t>ICRP</a:t>
            </a:r>
            <a:r>
              <a:rPr lang="en-US" dirty="0" smtClean="0">
                <a:solidFill>
                  <a:srgbClr val="00B050"/>
                </a:solidFill>
              </a:rPr>
              <a:t>, </a:t>
            </a:r>
            <a:r>
              <a:rPr lang="en-US" dirty="0" err="1" smtClean="0"/>
              <a:t>ENSREG</a:t>
            </a:r>
            <a:r>
              <a:rPr lang="en-US" dirty="0" smtClean="0"/>
              <a:t>,…)</a:t>
            </a:r>
          </a:p>
          <a:p>
            <a:pPr lvl="1"/>
            <a:r>
              <a:rPr lang="en-US" dirty="0" smtClean="0">
                <a:solidFill>
                  <a:srgbClr val="00B050"/>
                </a:solidFill>
              </a:rPr>
              <a:t>National level legislation or frameworks</a:t>
            </a:r>
          </a:p>
          <a:p>
            <a:pPr lvl="1"/>
            <a:r>
              <a:rPr lang="en-US" dirty="0" smtClean="0"/>
              <a:t>Statements or documents from radiation protection platforms</a:t>
            </a:r>
          </a:p>
          <a:p>
            <a:pPr lvl="1"/>
            <a:r>
              <a:rPr lang="en-US" dirty="0" smtClean="0"/>
              <a:t>Civil Society statements or reports</a:t>
            </a:r>
          </a:p>
          <a:p>
            <a:endParaRPr lang="en-GB" sz="1100" i="1" kern="1200" dirty="0" smtClean="0">
              <a:solidFill>
                <a:schemeClr val="tx1"/>
              </a:solidFill>
              <a:effectLst/>
              <a:latin typeface="Arial" charset="0"/>
              <a:ea typeface="+mn-ea"/>
              <a:cs typeface="+mn-cs"/>
            </a:endParaRPr>
          </a:p>
          <a:p>
            <a:endParaRPr lang="en-GB" sz="1100" i="1" kern="1200" dirty="0" smtClean="0">
              <a:solidFill>
                <a:schemeClr val="tx1"/>
              </a:solidFill>
              <a:effectLst/>
              <a:latin typeface="Arial" charset="0"/>
              <a:ea typeface="+mn-ea"/>
              <a:cs typeface="+mn-cs"/>
            </a:endParaRPr>
          </a:p>
          <a:p>
            <a:r>
              <a:rPr lang="en-GB" sz="1100" i="1" kern="1200" dirty="0" smtClean="0">
                <a:solidFill>
                  <a:schemeClr val="tx1"/>
                </a:solidFill>
                <a:effectLst/>
                <a:latin typeface="Arial" charset="0"/>
                <a:ea typeface="+mn-ea"/>
                <a:cs typeface="+mn-cs"/>
              </a:rPr>
              <a:t>sensitizing concepts;</a:t>
            </a:r>
            <a:r>
              <a:rPr lang="en-GB" sz="1100" kern="1200" dirty="0" smtClean="0">
                <a:solidFill>
                  <a:schemeClr val="tx1"/>
                </a:solidFill>
                <a:effectLst/>
                <a:latin typeface="Arial" charset="0"/>
                <a:ea typeface="+mn-ea"/>
                <a:cs typeface="+mn-cs"/>
              </a:rPr>
              <a:t> that is, as constructs that sensitize us to possible lines of inquiry, and which can be adapted to the case at hand and the developments that ensue during fieldwork (van den </a:t>
            </a:r>
            <a:r>
              <a:rPr lang="en-GB" sz="1100" kern="1200" dirty="0" err="1" smtClean="0">
                <a:solidFill>
                  <a:schemeClr val="tx1"/>
                </a:solidFill>
                <a:effectLst/>
                <a:latin typeface="Arial" charset="0"/>
                <a:ea typeface="+mn-ea"/>
                <a:cs typeface="+mn-cs"/>
              </a:rPr>
              <a:t>Hoonard</a:t>
            </a:r>
            <a:r>
              <a:rPr lang="en-GB" sz="1100" kern="1200" dirty="0" smtClean="0">
                <a:solidFill>
                  <a:schemeClr val="tx1"/>
                </a:solidFill>
                <a:effectLst/>
                <a:latin typeface="Arial" charset="0"/>
                <a:ea typeface="+mn-ea"/>
                <a:cs typeface="+mn-cs"/>
              </a:rPr>
              <a:t>, 1997). </a:t>
            </a:r>
          </a:p>
          <a:p>
            <a:endParaRPr lang="en-GB" sz="1100" kern="1200" dirty="0" smtClean="0">
              <a:solidFill>
                <a:schemeClr val="tx1"/>
              </a:solidFill>
              <a:effectLst/>
              <a:latin typeface="Arial" charset="0"/>
              <a:ea typeface="+mn-ea"/>
              <a:cs typeface="+mn-cs"/>
            </a:endParaRPr>
          </a:p>
          <a:p>
            <a:pPr marL="0" marR="0" lvl="0" indent="0" algn="l" defTabSz="762000" rtl="0" eaLnBrk="0" fontAlgn="base" latinLnBrk="0" hangingPunct="0">
              <a:lnSpc>
                <a:spcPct val="100000"/>
              </a:lnSpc>
              <a:spcBef>
                <a:spcPct val="30000"/>
              </a:spcBef>
              <a:spcAft>
                <a:spcPct val="0"/>
              </a:spcAft>
              <a:buClrTx/>
              <a:buSzTx/>
              <a:buFontTx/>
              <a:buNone/>
              <a:tabLst/>
              <a:defRPr/>
            </a:pPr>
            <a:r>
              <a:rPr lang="en-GB" sz="1100" dirty="0" smtClean="0">
                <a:ea typeface="Calibri" panose="020F0502020204030204" pitchFamily="34" charset="0"/>
                <a:cs typeface="Times New Roman" panose="02020603050405020304" pitchFamily="18" charset="0"/>
              </a:rPr>
              <a:t>Keywords: stakeholder,</a:t>
            </a:r>
            <a:r>
              <a:rPr lang="en-US" sz="1100" dirty="0" smtClean="0">
                <a:ea typeface="Calibri" panose="020F0502020204030204" pitchFamily="34" charset="0"/>
                <a:cs typeface="Times New Roman" panose="02020603050405020304" pitchFamily="18" charset="0"/>
              </a:rPr>
              <a:t> interested /concerned parties, </a:t>
            </a:r>
            <a:r>
              <a:rPr lang="en-GB" sz="1100" dirty="0" smtClean="0">
                <a:ea typeface="Calibri" panose="020F0502020204030204" pitchFamily="34" charset="0"/>
                <a:cs typeface="Times New Roman" panose="02020603050405020304" pitchFamily="18" charset="0"/>
              </a:rPr>
              <a:t>public, involve*, engage*, participation </a:t>
            </a:r>
            <a:endParaRPr lang="en-US" sz="1100" dirty="0" smtClean="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8357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081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4479"/>
            <a:ext cx="7772400" cy="1955483"/>
          </a:xfrm>
        </p:spPr>
        <p:txBody>
          <a:bodyPr anchor="b"/>
          <a:lstStyle>
            <a:lvl1pPr algn="ctr">
              <a:defRPr sz="4500"/>
            </a:lvl1pPr>
          </a:lstStyle>
          <a:p>
            <a:r>
              <a:rPr lang="fr-FR" dirty="0" err="1"/>
              <a:t>Title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err="1"/>
              <a:t>Authors</a:t>
            </a:r>
            <a:endParaRPr lang="en-US" dirty="0"/>
          </a:p>
        </p:txBody>
      </p:sp>
    </p:spTree>
    <p:extLst>
      <p:ext uri="{BB962C8B-B14F-4D97-AF65-F5344CB8AC3E}">
        <p14:creationId xmlns:p14="http://schemas.microsoft.com/office/powerpoint/2010/main" val="125461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9694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4267729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3873668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328632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72088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3173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142781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32132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4479"/>
            <a:ext cx="7772400" cy="1955483"/>
          </a:xfrm>
        </p:spPr>
        <p:txBody>
          <a:bodyPr anchor="b"/>
          <a:lstStyle>
            <a:lvl1pPr algn="ctr">
              <a:defRPr sz="4500"/>
            </a:lvl1pPr>
          </a:lstStyle>
          <a:p>
            <a:r>
              <a:rPr lang="fr-FR" dirty="0" err="1"/>
              <a:t>Title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err="1"/>
              <a:t>Authors</a:t>
            </a:r>
            <a:endParaRPr lang="en-US" dirty="0"/>
          </a:p>
        </p:txBody>
      </p:sp>
    </p:spTree>
    <p:extLst>
      <p:ext uri="{BB962C8B-B14F-4D97-AF65-F5344CB8AC3E}">
        <p14:creationId xmlns:p14="http://schemas.microsoft.com/office/powerpoint/2010/main" val="4292899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019549" y="524609"/>
            <a:ext cx="4887383" cy="740312"/>
          </a:xfrm>
        </p:spPr>
        <p:txBody>
          <a:bodyPr>
            <a:normAutofit/>
          </a:bodyPr>
          <a:lstStyle>
            <a:lvl1pPr algn="r">
              <a:defRPr sz="2800"/>
            </a:lvl1pPr>
          </a:lstStyle>
          <a:p>
            <a:r>
              <a:rPr lang="fr-FR" dirty="0"/>
              <a:t>Modifiez le style du titre</a:t>
            </a:r>
            <a:endParaRPr lang="en-US" dirty="0"/>
          </a:p>
        </p:txBody>
      </p:sp>
      <p:sp>
        <p:nvSpPr>
          <p:cNvPr id="3" name="Content Placeholder 2"/>
          <p:cNvSpPr>
            <a:spLocks noGrp="1"/>
          </p:cNvSpPr>
          <p:nvPr>
            <p:ph idx="1" hasCustomPrompt="1"/>
          </p:nvPr>
        </p:nvSpPr>
        <p:spPr>
          <a:xfrm>
            <a:off x="381000" y="2227385"/>
            <a:ext cx="8525933" cy="3949578"/>
          </a:xfrm>
        </p:spPr>
        <p:txBody>
          <a:bodyPr/>
          <a:lstStyle>
            <a:lvl1pPr marL="269875" indent="-269875">
              <a:lnSpc>
                <a:spcPct val="100000"/>
              </a:lnSpc>
              <a:buClr>
                <a:srgbClr val="008080"/>
              </a:buClr>
              <a:buSzPct val="75000"/>
              <a:buFont typeface="Wingdings" panose="05000000000000000000" pitchFamily="2" charset="2"/>
              <a:buChar char="l"/>
              <a:defRPr/>
            </a:lvl1pPr>
            <a:lvl2pPr marL="620713" indent="-257175">
              <a:lnSpc>
                <a:spcPct val="100000"/>
              </a:lnSpc>
              <a:buClr>
                <a:srgbClr val="009999"/>
              </a:buClr>
              <a:buFont typeface="Arial" panose="020B0604020202020204" pitchFamily="34" charset="0"/>
              <a:buChar char="•"/>
              <a:defRPr/>
            </a:lvl2pPr>
            <a:lvl3pPr>
              <a:lnSpc>
                <a:spcPct val="100000"/>
              </a:lnSpc>
              <a:defRPr/>
            </a:lvl3pPr>
            <a:lvl4pPr>
              <a:lnSpc>
                <a:spcPct val="100000"/>
              </a:lnSpc>
              <a:defRPr/>
            </a:lvl4pPr>
            <a:lvl5pPr>
              <a:lnSpc>
                <a:spcPct val="100000"/>
              </a:lnSpc>
              <a:defRPr/>
            </a:lvl5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p:txBody>
      </p:sp>
      <p:cxnSp>
        <p:nvCxnSpPr>
          <p:cNvPr id="4" name="Straight Connector 3"/>
          <p:cNvCxnSpPr/>
          <p:nvPr userDrawn="1"/>
        </p:nvCxnSpPr>
        <p:spPr bwMode="auto">
          <a:xfrm flipH="1">
            <a:off x="355601" y="1462617"/>
            <a:ext cx="8788399" cy="0"/>
          </a:xfrm>
          <a:prstGeom prst="line">
            <a:avLst/>
          </a:prstGeom>
          <a:solidFill>
            <a:schemeClr val="accent1"/>
          </a:solidFill>
          <a:ln w="12700" cap="flat" cmpd="sng" algn="ctr">
            <a:solidFill>
              <a:srgbClr val="4AA0B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9980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019549" y="524609"/>
            <a:ext cx="4887383" cy="740312"/>
          </a:xfrm>
        </p:spPr>
        <p:txBody>
          <a:bodyPr>
            <a:normAutofit/>
          </a:bodyPr>
          <a:lstStyle>
            <a:lvl1pPr algn="r">
              <a:defRPr sz="2800"/>
            </a:lvl1pPr>
          </a:lstStyle>
          <a:p>
            <a:r>
              <a:rPr lang="fr-FR" dirty="0"/>
              <a:t>Modifiez le style du titre</a:t>
            </a:r>
            <a:endParaRPr lang="en-US" dirty="0"/>
          </a:p>
        </p:txBody>
      </p:sp>
      <p:sp>
        <p:nvSpPr>
          <p:cNvPr id="3" name="Content Placeholder 2"/>
          <p:cNvSpPr>
            <a:spLocks noGrp="1"/>
          </p:cNvSpPr>
          <p:nvPr>
            <p:ph idx="1" hasCustomPrompt="1"/>
          </p:nvPr>
        </p:nvSpPr>
        <p:spPr>
          <a:xfrm>
            <a:off x="368041" y="1631319"/>
            <a:ext cx="8525933" cy="3949578"/>
          </a:xfrm>
        </p:spPr>
        <p:txBody>
          <a:bodyPr/>
          <a:lstStyle>
            <a:lvl1pPr marL="269875" indent="-269875">
              <a:lnSpc>
                <a:spcPct val="100000"/>
              </a:lnSpc>
              <a:buClr>
                <a:srgbClr val="008080"/>
              </a:buClr>
              <a:buSzPct val="75000"/>
              <a:buFont typeface="Wingdings" panose="05000000000000000000" pitchFamily="2" charset="2"/>
              <a:buChar char="l"/>
              <a:defRPr/>
            </a:lvl1pPr>
            <a:lvl2pPr marL="620713" indent="-257175">
              <a:lnSpc>
                <a:spcPct val="100000"/>
              </a:lnSpc>
              <a:buClr>
                <a:srgbClr val="009999"/>
              </a:buClr>
              <a:buFont typeface="Arial" panose="020B0604020202020204" pitchFamily="34" charset="0"/>
              <a:buChar char="•"/>
              <a:defRPr/>
            </a:lvl2pPr>
            <a:lvl3pPr>
              <a:lnSpc>
                <a:spcPct val="100000"/>
              </a:lnSpc>
              <a:defRPr/>
            </a:lvl3pPr>
            <a:lvl4pPr>
              <a:lnSpc>
                <a:spcPct val="100000"/>
              </a:lnSpc>
              <a:defRPr/>
            </a:lvl4pPr>
            <a:lvl5pPr>
              <a:lnSpc>
                <a:spcPct val="100000"/>
              </a:lnSpc>
              <a:defRPr/>
            </a:lvl5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p:txBody>
      </p:sp>
      <p:cxnSp>
        <p:nvCxnSpPr>
          <p:cNvPr id="4" name="Straight Connector 3"/>
          <p:cNvCxnSpPr/>
          <p:nvPr userDrawn="1"/>
        </p:nvCxnSpPr>
        <p:spPr bwMode="auto">
          <a:xfrm flipH="1">
            <a:off x="355601" y="1462617"/>
            <a:ext cx="8788399" cy="0"/>
          </a:xfrm>
          <a:prstGeom prst="line">
            <a:avLst/>
          </a:prstGeom>
          <a:solidFill>
            <a:schemeClr val="accent1"/>
          </a:solidFill>
          <a:ln w="12700" cap="flat" cmpd="sng" algn="ctr">
            <a:solidFill>
              <a:srgbClr val="4AA0B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Espace réservé du numéro de diapositive 6"/>
          <p:cNvSpPr>
            <a:spLocks noGrp="1"/>
          </p:cNvSpPr>
          <p:nvPr>
            <p:ph type="sldNum" sz="quarter" idx="10"/>
          </p:nvPr>
        </p:nvSpPr>
        <p:spPr/>
        <p:txBody>
          <a:bodyPr/>
          <a:lstStyle/>
          <a:p>
            <a:fld id="{F277BEA8-9B9B-7342-B81C-4D6A4BFD82EA}" type="slidenum">
              <a:rPr lang="fr-FR" smtClean="0"/>
              <a:t>‹#›</a:t>
            </a:fld>
            <a:endParaRPr lang="fr-FR"/>
          </a:p>
        </p:txBody>
      </p:sp>
    </p:spTree>
    <p:extLst>
      <p:ext uri="{BB962C8B-B14F-4D97-AF65-F5344CB8AC3E}">
        <p14:creationId xmlns:p14="http://schemas.microsoft.com/office/powerpoint/2010/main" val="2038408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r">
              <a:defRPr sz="2800"/>
            </a:lvl1pPr>
          </a:lstStyle>
          <a:p>
            <a:r>
              <a:rPr lang="fr-FR" dirty="0" err="1"/>
              <a:t>Title</a:t>
            </a:r>
            <a:endParaRPr lang="en-US" dirty="0"/>
          </a:p>
        </p:txBody>
      </p:sp>
      <p:sp>
        <p:nvSpPr>
          <p:cNvPr id="3" name="Content Placeholder 2"/>
          <p:cNvSpPr>
            <a:spLocks noGrp="1"/>
          </p:cNvSpPr>
          <p:nvPr>
            <p:ph sz="half" idx="1" hasCustomPrompt="1"/>
          </p:nvPr>
        </p:nvSpPr>
        <p:spPr>
          <a:xfrm>
            <a:off x="315809" y="1811867"/>
            <a:ext cx="4172372" cy="4572000"/>
          </a:xfrm>
        </p:spPr>
        <p:txBody>
          <a:bodyPr/>
          <a:lstStyle>
            <a:lvl1pPr>
              <a:defRPr/>
            </a:lvl1pPr>
            <a:lvl2pPr>
              <a:defRPr/>
            </a:lvl2pPr>
            <a:lvl3pPr>
              <a:defRPr/>
            </a:lvl3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p:txBody>
      </p:sp>
      <p:sp>
        <p:nvSpPr>
          <p:cNvPr id="5" name="Content Placeholder 2"/>
          <p:cNvSpPr>
            <a:spLocks noGrp="1"/>
          </p:cNvSpPr>
          <p:nvPr>
            <p:ph sz="half" idx="10" hasCustomPrompt="1"/>
          </p:nvPr>
        </p:nvSpPr>
        <p:spPr>
          <a:xfrm>
            <a:off x="4666829" y="1811867"/>
            <a:ext cx="4172372" cy="4572000"/>
          </a:xfrm>
        </p:spPr>
        <p:txBody>
          <a:bodyPr/>
          <a:lstStyle>
            <a:lvl1pPr>
              <a:defRPr/>
            </a:lvl1pPr>
            <a:lvl2pPr>
              <a:defRPr/>
            </a:lvl2pPr>
            <a:lvl3pPr>
              <a:defRPr/>
            </a:lvl3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p:txBody>
      </p:sp>
      <p:cxnSp>
        <p:nvCxnSpPr>
          <p:cNvPr id="6" name="Straight Connector 5"/>
          <p:cNvCxnSpPr/>
          <p:nvPr userDrawn="1"/>
        </p:nvCxnSpPr>
        <p:spPr bwMode="auto">
          <a:xfrm flipH="1">
            <a:off x="355601" y="1462617"/>
            <a:ext cx="8788399" cy="0"/>
          </a:xfrm>
          <a:prstGeom prst="line">
            <a:avLst/>
          </a:prstGeom>
          <a:solidFill>
            <a:schemeClr val="accent1"/>
          </a:solidFill>
          <a:ln w="12700" cap="flat" cmpd="sng" algn="ctr">
            <a:solidFill>
              <a:srgbClr val="4AA0B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9888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24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r">
              <a:defRPr sz="2800"/>
            </a:lvl1pPr>
          </a:lstStyle>
          <a:p>
            <a:r>
              <a:rPr lang="fr-FR" dirty="0" err="1"/>
              <a:t>Title</a:t>
            </a:r>
            <a:endParaRPr lang="en-US" dirty="0"/>
          </a:p>
        </p:txBody>
      </p:sp>
      <p:sp>
        <p:nvSpPr>
          <p:cNvPr id="3" name="Content Placeholder 2"/>
          <p:cNvSpPr>
            <a:spLocks noGrp="1"/>
          </p:cNvSpPr>
          <p:nvPr>
            <p:ph sz="half" idx="1" hasCustomPrompt="1"/>
          </p:nvPr>
        </p:nvSpPr>
        <p:spPr>
          <a:xfrm>
            <a:off x="315809" y="1811867"/>
            <a:ext cx="4172372" cy="4572000"/>
          </a:xfrm>
        </p:spPr>
        <p:txBody>
          <a:bodyPr/>
          <a:lstStyle>
            <a:lvl1pPr>
              <a:defRPr/>
            </a:lvl1pPr>
            <a:lvl2pPr>
              <a:defRPr/>
            </a:lvl2pPr>
            <a:lvl3pPr>
              <a:defRPr/>
            </a:lvl3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p:txBody>
      </p:sp>
      <p:sp>
        <p:nvSpPr>
          <p:cNvPr id="5" name="Content Placeholder 2"/>
          <p:cNvSpPr>
            <a:spLocks noGrp="1"/>
          </p:cNvSpPr>
          <p:nvPr>
            <p:ph sz="half" idx="10" hasCustomPrompt="1"/>
          </p:nvPr>
        </p:nvSpPr>
        <p:spPr>
          <a:xfrm>
            <a:off x="4666829" y="1811867"/>
            <a:ext cx="4172372" cy="4572000"/>
          </a:xfrm>
        </p:spPr>
        <p:txBody>
          <a:bodyPr/>
          <a:lstStyle>
            <a:lvl1pPr>
              <a:defRPr/>
            </a:lvl1pPr>
            <a:lvl2pPr>
              <a:defRPr/>
            </a:lvl2pPr>
            <a:lvl3pPr>
              <a:defRPr/>
            </a:lvl3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p:txBody>
      </p:sp>
      <p:cxnSp>
        <p:nvCxnSpPr>
          <p:cNvPr id="6" name="Straight Connector 5"/>
          <p:cNvCxnSpPr/>
          <p:nvPr userDrawn="1"/>
        </p:nvCxnSpPr>
        <p:spPr bwMode="auto">
          <a:xfrm flipH="1">
            <a:off x="355601" y="1462617"/>
            <a:ext cx="8788399" cy="0"/>
          </a:xfrm>
          <a:prstGeom prst="line">
            <a:avLst/>
          </a:prstGeom>
          <a:solidFill>
            <a:schemeClr val="accent1"/>
          </a:solidFill>
          <a:ln w="12700" cap="flat" cmpd="sng" algn="ctr">
            <a:solidFill>
              <a:srgbClr val="4AA0B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938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51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F63CA-F546-4D41-A91D-90CC196447F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6C83-2043-482E-958D-06F8B731AFAC}" type="slidenum">
              <a:rPr lang="en-US" smtClean="0"/>
              <a:t>‹#›</a:t>
            </a:fld>
            <a:endParaRPr lang="en-US"/>
          </a:p>
        </p:txBody>
      </p:sp>
    </p:spTree>
    <p:extLst>
      <p:ext uri="{BB962C8B-B14F-4D97-AF65-F5344CB8AC3E}">
        <p14:creationId xmlns:p14="http://schemas.microsoft.com/office/powerpoint/2010/main" val="257683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319793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182474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68402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F0C134-CB81-9643-BCF6-CA038DF52835}" type="slidenum">
              <a:rPr lang="fr-FR" smtClean="0"/>
              <a:t>‹#›</a:t>
            </a:fld>
            <a:endParaRPr lang="fr-FR"/>
          </a:p>
        </p:txBody>
      </p:sp>
    </p:spTree>
    <p:extLst>
      <p:ext uri="{BB962C8B-B14F-4D97-AF65-F5344CB8AC3E}">
        <p14:creationId xmlns:p14="http://schemas.microsoft.com/office/powerpoint/2010/main" val="349659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317" y="333916"/>
            <a:ext cx="5214616" cy="1020427"/>
          </a:xfrm>
          <a:prstGeom prst="rect">
            <a:avLst/>
          </a:prstGeom>
        </p:spPr>
        <p:txBody>
          <a:bodyPr vert="horz" lIns="91440" tIns="45720" rIns="91440" bIns="45720" rtlCol="0" anchor="ctr">
            <a:normAutofit/>
          </a:bodyPr>
          <a:lstStyle/>
          <a:p>
            <a:r>
              <a:rPr lang="de-DE" dirty="0"/>
              <a:t>Title</a:t>
            </a:r>
            <a:endParaRPr lang="en-US" dirty="0"/>
          </a:p>
        </p:txBody>
      </p:sp>
      <p:sp>
        <p:nvSpPr>
          <p:cNvPr id="3" name="Text Placeholder 2"/>
          <p:cNvSpPr>
            <a:spLocks noGrp="1"/>
          </p:cNvSpPr>
          <p:nvPr>
            <p:ph type="body" idx="1"/>
          </p:nvPr>
        </p:nvSpPr>
        <p:spPr>
          <a:xfrm>
            <a:off x="262468" y="1825625"/>
            <a:ext cx="8644465" cy="4351338"/>
          </a:xfrm>
          <a:prstGeom prst="rect">
            <a:avLst/>
          </a:prstGeom>
        </p:spPr>
        <p:txBody>
          <a:bodyPr vert="horz" lIns="91440" tIns="45720" rIns="91440" bIns="45720" rtlCol="0">
            <a:normAutofit/>
          </a:bodyPr>
          <a:lstStyle/>
          <a:p>
            <a:pPr lvl="0"/>
            <a:r>
              <a:rPr lang="de-DE" dirty="0"/>
              <a:t>Level 1</a:t>
            </a:r>
          </a:p>
          <a:p>
            <a:pPr lvl="1"/>
            <a:r>
              <a:rPr lang="de-DE" dirty="0"/>
              <a:t>Level 2</a:t>
            </a:r>
          </a:p>
          <a:p>
            <a:pPr lvl="2"/>
            <a:r>
              <a:rPr lang="de-DE" dirty="0"/>
              <a:t>Level 3</a:t>
            </a:r>
          </a:p>
        </p:txBody>
      </p:sp>
      <p:sp>
        <p:nvSpPr>
          <p:cNvPr id="8" name="Rechteck 7"/>
          <p:cNvSpPr/>
          <p:nvPr/>
        </p:nvSpPr>
        <p:spPr bwMode="auto">
          <a:xfrm rot="10800000">
            <a:off x="5163" y="6539970"/>
            <a:ext cx="9149953" cy="314224"/>
          </a:xfrm>
          <a:prstGeom prst="rect">
            <a:avLst/>
          </a:prstGeom>
          <a:gradFill>
            <a:gsLst>
              <a:gs pos="99351">
                <a:schemeClr val="bg1"/>
              </a:gs>
              <a:gs pos="12000">
                <a:srgbClr val="4AA0B1"/>
              </a:gs>
              <a:gs pos="32000">
                <a:schemeClr val="bg2">
                  <a:lumMod val="85000"/>
                </a:schemeClr>
              </a:gs>
            </a:gsLst>
            <a:lin ang="5400000" scaled="1"/>
          </a:gradFill>
          <a:ln w="12700"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783" eaLnBrk="0" fontAlgn="base" hangingPunct="0">
              <a:spcBef>
                <a:spcPct val="0"/>
              </a:spcBef>
              <a:spcAft>
                <a:spcPct val="0"/>
              </a:spcAft>
            </a:pPr>
            <a:endParaRPr lang="en-GB" sz="1050" dirty="0">
              <a:solidFill>
                <a:prstClr val="black"/>
              </a:solidFill>
              <a:latin typeface="Arial" charset="0"/>
            </a:endParaRPr>
          </a:p>
        </p:txBody>
      </p:sp>
      <p:grpSp>
        <p:nvGrpSpPr>
          <p:cNvPr id="15" name="Gruppieren 14"/>
          <p:cNvGrpSpPr/>
          <p:nvPr/>
        </p:nvGrpSpPr>
        <p:grpSpPr>
          <a:xfrm>
            <a:off x="17864" y="6539970"/>
            <a:ext cx="8499591" cy="546505"/>
            <a:chOff x="116871" y="6641091"/>
            <a:chExt cx="5091962" cy="334328"/>
          </a:xfrm>
        </p:grpSpPr>
        <p:pic>
          <p:nvPicPr>
            <p:cNvPr id="16" name="Grafik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871" y="6641091"/>
              <a:ext cx="286959" cy="194170"/>
            </a:xfrm>
            <a:prstGeom prst="rect">
              <a:avLst/>
            </a:prstGeom>
          </p:spPr>
        </p:pic>
        <p:sp>
          <p:nvSpPr>
            <p:cNvPr id="17" name="Textfeld 16"/>
            <p:cNvSpPr txBox="1"/>
            <p:nvPr userDrawn="1"/>
          </p:nvSpPr>
          <p:spPr>
            <a:xfrm>
              <a:off x="403830" y="6641091"/>
              <a:ext cx="4805003" cy="334328"/>
            </a:xfrm>
            <a:prstGeom prst="rect">
              <a:avLst/>
            </a:prstGeom>
            <a:noFill/>
          </p:spPr>
          <p:txBody>
            <a:bodyPr wrap="square" rtlCol="0">
              <a:spAutoFit/>
            </a:bodyPr>
            <a:lstStyle/>
            <a:p>
              <a:pPr>
                <a:defRPr/>
              </a:pPr>
              <a:r>
                <a:rPr lang="en-GB" sz="900" dirty="0">
                  <a:solidFill>
                    <a:prstClr val="black"/>
                  </a:solidFill>
                  <a:latin typeface="Interstate-Regular" panose="02000603020000020004" pitchFamily="2" charset="0"/>
                </a:rPr>
                <a:t>This project has received funding from the Euratom research and training programme 2014-2018 under grant agreement No 662287.</a:t>
              </a:r>
              <a:endParaRPr lang="en-GB" sz="500" dirty="0">
                <a:solidFill>
                  <a:prstClr val="black">
                    <a:tint val="75000"/>
                  </a:prstClr>
                </a:solidFill>
              </a:endParaRPr>
            </a:p>
          </p:txBody>
        </p:sp>
      </p:grpSp>
      <p:pic>
        <p:nvPicPr>
          <p:cNvPr id="14" name="Picture 13"/>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862531" y="241258"/>
            <a:ext cx="1829786" cy="996734"/>
          </a:xfrm>
          <a:prstGeom prst="rect">
            <a:avLst/>
          </a:prstGeom>
          <a:noFill/>
          <a:ln>
            <a:noFill/>
          </a:ln>
        </p:spPr>
      </p:pic>
      <p:sp>
        <p:nvSpPr>
          <p:cNvPr id="18" name="Rechteck 7"/>
          <p:cNvSpPr/>
          <p:nvPr userDrawn="1"/>
        </p:nvSpPr>
        <p:spPr bwMode="auto">
          <a:xfrm rot="10800000" flipV="1">
            <a:off x="-5953" y="-6806"/>
            <a:ext cx="9149953" cy="256604"/>
          </a:xfrm>
          <a:prstGeom prst="rect">
            <a:avLst/>
          </a:prstGeom>
          <a:gradFill>
            <a:gsLst>
              <a:gs pos="99351">
                <a:schemeClr val="bg1"/>
              </a:gs>
              <a:gs pos="12000">
                <a:srgbClr val="4AA0B1"/>
              </a:gs>
              <a:gs pos="32000">
                <a:schemeClr val="bg2">
                  <a:lumMod val="85000"/>
                </a:schemeClr>
              </a:gs>
            </a:gsLst>
            <a:lin ang="5400000" scaled="1"/>
          </a:gradFill>
          <a:ln w="12700"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783" eaLnBrk="0" fontAlgn="base" hangingPunct="0">
              <a:spcBef>
                <a:spcPct val="0"/>
              </a:spcBef>
              <a:spcAft>
                <a:spcPct val="0"/>
              </a:spcAft>
            </a:pPr>
            <a:endParaRPr lang="en-GB" sz="1050" dirty="0">
              <a:solidFill>
                <a:prstClr val="black"/>
              </a:solidFill>
              <a:latin typeface="Arial" charset="0"/>
            </a:endParaRPr>
          </a:p>
        </p:txBody>
      </p:sp>
      <p:pic>
        <p:nvPicPr>
          <p:cNvPr id="19" name="Grafik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262248"/>
            <a:ext cx="1920866" cy="701116"/>
          </a:xfrm>
          <a:prstGeom prst="rect">
            <a:avLst/>
          </a:prstGeom>
        </p:spPr>
      </p:pic>
      <p:sp>
        <p:nvSpPr>
          <p:cNvPr id="4" name="Espace réservé du numéro de diapositive 3"/>
          <p:cNvSpPr>
            <a:spLocks noGrp="1"/>
          </p:cNvSpPr>
          <p:nvPr>
            <p:ph type="sldNum" sz="quarter" idx="4"/>
          </p:nvPr>
        </p:nvSpPr>
        <p:spPr>
          <a:xfrm>
            <a:off x="7697482" y="6278602"/>
            <a:ext cx="12484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7BEA8-9B9B-7342-B81C-4D6A4BFD82EA}" type="slidenum">
              <a:rPr lang="fr-FR" smtClean="0"/>
              <a:t>‹#›</a:t>
            </a:fld>
            <a:endParaRPr lang="fr-FR"/>
          </a:p>
        </p:txBody>
      </p:sp>
    </p:spTree>
    <p:extLst>
      <p:ext uri="{BB962C8B-B14F-4D97-AF65-F5344CB8AC3E}">
        <p14:creationId xmlns:p14="http://schemas.microsoft.com/office/powerpoint/2010/main" val="6025901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79" r:id="rId5"/>
  </p:sldLayoutIdLst>
  <p:hf hdr="0" ftr="0" dt="0"/>
  <p:txStyles>
    <p:titleStyle>
      <a:lvl1pPr algn="r" defTabSz="685800" rtl="0" eaLnBrk="1" latinLnBrk="0" hangingPunct="1">
        <a:lnSpc>
          <a:spcPct val="90000"/>
        </a:lnSpc>
        <a:spcBef>
          <a:spcPct val="0"/>
        </a:spcBef>
        <a:buNone/>
        <a:defRPr sz="2400" b="1" kern="1200">
          <a:solidFill>
            <a:srgbClr val="4AA0B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0C134-CB81-9643-BCF6-CA038DF52835}" type="slidenum">
              <a:rPr lang="fr-FR" smtClean="0"/>
              <a:t>‹#›</a:t>
            </a:fld>
            <a:endParaRPr lang="fr-FR"/>
          </a:p>
        </p:txBody>
      </p:sp>
    </p:spTree>
    <p:extLst>
      <p:ext uri="{BB962C8B-B14F-4D97-AF65-F5344CB8AC3E}">
        <p14:creationId xmlns:p14="http://schemas.microsoft.com/office/powerpoint/2010/main" val="352643840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317" y="333916"/>
            <a:ext cx="5214616" cy="1020427"/>
          </a:xfrm>
          <a:prstGeom prst="rect">
            <a:avLst/>
          </a:prstGeom>
        </p:spPr>
        <p:txBody>
          <a:bodyPr vert="horz" lIns="91440" tIns="45720" rIns="91440" bIns="45720" rtlCol="0" anchor="ctr">
            <a:normAutofit/>
          </a:bodyPr>
          <a:lstStyle/>
          <a:p>
            <a:r>
              <a:rPr lang="de-DE" dirty="0"/>
              <a:t>Title</a:t>
            </a:r>
            <a:endParaRPr lang="en-US" dirty="0"/>
          </a:p>
        </p:txBody>
      </p:sp>
      <p:sp>
        <p:nvSpPr>
          <p:cNvPr id="3" name="Text Placeholder 2"/>
          <p:cNvSpPr>
            <a:spLocks noGrp="1"/>
          </p:cNvSpPr>
          <p:nvPr>
            <p:ph type="body" idx="1"/>
          </p:nvPr>
        </p:nvSpPr>
        <p:spPr>
          <a:xfrm>
            <a:off x="262468" y="1825625"/>
            <a:ext cx="8644465" cy="4351338"/>
          </a:xfrm>
          <a:prstGeom prst="rect">
            <a:avLst/>
          </a:prstGeom>
        </p:spPr>
        <p:txBody>
          <a:bodyPr vert="horz" lIns="91440" tIns="45720" rIns="91440" bIns="45720" rtlCol="0">
            <a:normAutofit/>
          </a:bodyPr>
          <a:lstStyle/>
          <a:p>
            <a:pPr lvl="0"/>
            <a:r>
              <a:rPr lang="de-DE" dirty="0"/>
              <a:t>Level 1</a:t>
            </a:r>
          </a:p>
          <a:p>
            <a:pPr lvl="1"/>
            <a:r>
              <a:rPr lang="de-DE" dirty="0"/>
              <a:t>Level 2</a:t>
            </a:r>
          </a:p>
          <a:p>
            <a:pPr lvl="2"/>
            <a:r>
              <a:rPr lang="de-DE" dirty="0"/>
              <a:t>Level 3</a:t>
            </a:r>
          </a:p>
        </p:txBody>
      </p:sp>
      <p:sp>
        <p:nvSpPr>
          <p:cNvPr id="8" name="Rechteck 7"/>
          <p:cNvSpPr/>
          <p:nvPr/>
        </p:nvSpPr>
        <p:spPr bwMode="auto">
          <a:xfrm rot="10800000">
            <a:off x="5163" y="6539970"/>
            <a:ext cx="9149953" cy="314224"/>
          </a:xfrm>
          <a:prstGeom prst="rect">
            <a:avLst/>
          </a:prstGeom>
          <a:gradFill>
            <a:gsLst>
              <a:gs pos="99351">
                <a:schemeClr val="bg1"/>
              </a:gs>
              <a:gs pos="12000">
                <a:srgbClr val="4AA0B1"/>
              </a:gs>
              <a:gs pos="32000">
                <a:schemeClr val="bg2">
                  <a:lumMod val="85000"/>
                </a:schemeClr>
              </a:gs>
            </a:gsLst>
            <a:lin ang="5400000" scaled="1"/>
          </a:gradFill>
          <a:ln w="12700"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783" eaLnBrk="0" fontAlgn="base" hangingPunct="0">
              <a:spcBef>
                <a:spcPct val="0"/>
              </a:spcBef>
              <a:spcAft>
                <a:spcPct val="0"/>
              </a:spcAft>
            </a:pPr>
            <a:endParaRPr lang="en-GB" sz="1050" dirty="0">
              <a:solidFill>
                <a:prstClr val="black"/>
              </a:solidFill>
              <a:latin typeface="Arial" charset="0"/>
            </a:endParaRPr>
          </a:p>
        </p:txBody>
      </p:sp>
      <p:grpSp>
        <p:nvGrpSpPr>
          <p:cNvPr id="15" name="Gruppieren 14"/>
          <p:cNvGrpSpPr/>
          <p:nvPr/>
        </p:nvGrpSpPr>
        <p:grpSpPr>
          <a:xfrm>
            <a:off x="17864" y="6539970"/>
            <a:ext cx="8499591" cy="546505"/>
            <a:chOff x="116871" y="6641091"/>
            <a:chExt cx="5091962" cy="334328"/>
          </a:xfrm>
        </p:grpSpPr>
        <p:pic>
          <p:nvPicPr>
            <p:cNvPr id="16" name="Grafik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6871" y="6641091"/>
              <a:ext cx="286959" cy="194170"/>
            </a:xfrm>
            <a:prstGeom prst="rect">
              <a:avLst/>
            </a:prstGeom>
          </p:spPr>
        </p:pic>
        <p:sp>
          <p:nvSpPr>
            <p:cNvPr id="17" name="Textfeld 16"/>
            <p:cNvSpPr txBox="1"/>
            <p:nvPr userDrawn="1"/>
          </p:nvSpPr>
          <p:spPr>
            <a:xfrm>
              <a:off x="403830" y="6641091"/>
              <a:ext cx="4805003" cy="334328"/>
            </a:xfrm>
            <a:prstGeom prst="rect">
              <a:avLst/>
            </a:prstGeom>
            <a:noFill/>
          </p:spPr>
          <p:txBody>
            <a:bodyPr wrap="square" rtlCol="0">
              <a:spAutoFit/>
            </a:bodyPr>
            <a:lstStyle/>
            <a:p>
              <a:pPr>
                <a:defRPr/>
              </a:pPr>
              <a:r>
                <a:rPr lang="en-GB" sz="900" dirty="0">
                  <a:solidFill>
                    <a:prstClr val="black"/>
                  </a:solidFill>
                  <a:latin typeface="Interstate-Regular" panose="02000603020000020004" pitchFamily="2" charset="0"/>
                </a:rPr>
                <a:t>This project has received funding from the Euratom research and training programme 2014-2018 under grant agreement No 662287.</a:t>
              </a:r>
              <a:endParaRPr lang="en-GB" sz="500" dirty="0">
                <a:solidFill>
                  <a:prstClr val="black">
                    <a:tint val="75000"/>
                  </a:prstClr>
                </a:solidFill>
              </a:endParaRPr>
            </a:p>
          </p:txBody>
        </p:sp>
      </p:grpSp>
      <p:pic>
        <p:nvPicPr>
          <p:cNvPr id="14" name="Picture 13"/>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862531" y="241258"/>
            <a:ext cx="1829786" cy="996734"/>
          </a:xfrm>
          <a:prstGeom prst="rect">
            <a:avLst/>
          </a:prstGeom>
          <a:noFill/>
          <a:ln>
            <a:noFill/>
          </a:ln>
        </p:spPr>
      </p:pic>
      <p:sp>
        <p:nvSpPr>
          <p:cNvPr id="18" name="Rechteck 7"/>
          <p:cNvSpPr/>
          <p:nvPr userDrawn="1"/>
        </p:nvSpPr>
        <p:spPr bwMode="auto">
          <a:xfrm rot="10800000" flipV="1">
            <a:off x="-5953" y="-6806"/>
            <a:ext cx="9149953" cy="256604"/>
          </a:xfrm>
          <a:prstGeom prst="rect">
            <a:avLst/>
          </a:prstGeom>
          <a:gradFill>
            <a:gsLst>
              <a:gs pos="99351">
                <a:schemeClr val="bg1"/>
              </a:gs>
              <a:gs pos="12000">
                <a:srgbClr val="4AA0B1"/>
              </a:gs>
              <a:gs pos="32000">
                <a:schemeClr val="bg2">
                  <a:lumMod val="85000"/>
                </a:schemeClr>
              </a:gs>
            </a:gsLst>
            <a:lin ang="5400000" scaled="1"/>
          </a:gradFill>
          <a:ln w="12700"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783" eaLnBrk="0" fontAlgn="base" hangingPunct="0">
              <a:spcBef>
                <a:spcPct val="0"/>
              </a:spcBef>
              <a:spcAft>
                <a:spcPct val="0"/>
              </a:spcAft>
            </a:pPr>
            <a:endParaRPr lang="en-GB" sz="1050" dirty="0">
              <a:solidFill>
                <a:prstClr val="black"/>
              </a:solidFill>
              <a:latin typeface="Arial" charset="0"/>
            </a:endParaRPr>
          </a:p>
        </p:txBody>
      </p:sp>
      <p:pic>
        <p:nvPicPr>
          <p:cNvPr id="19" name="Grafik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262248"/>
            <a:ext cx="1920866" cy="701116"/>
          </a:xfrm>
          <a:prstGeom prst="rect">
            <a:avLst/>
          </a:prstGeom>
        </p:spPr>
      </p:pic>
    </p:spTree>
    <p:extLst>
      <p:ext uri="{BB962C8B-B14F-4D97-AF65-F5344CB8AC3E}">
        <p14:creationId xmlns:p14="http://schemas.microsoft.com/office/powerpoint/2010/main" val="83397114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Lst>
  <p:hf sldNum="0" hdr="0" ftr="0" dt="0"/>
  <p:txStyles>
    <p:titleStyle>
      <a:lvl1pPr algn="r" defTabSz="685800" rtl="0" eaLnBrk="1" latinLnBrk="0" hangingPunct="1">
        <a:lnSpc>
          <a:spcPct val="90000"/>
        </a:lnSpc>
        <a:spcBef>
          <a:spcPct val="0"/>
        </a:spcBef>
        <a:buNone/>
        <a:defRPr sz="2400" b="1" kern="1200">
          <a:solidFill>
            <a:srgbClr val="4AA0B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turcanu@sckcen.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image" Target="../media/image11.jpeg"/><Relationship Id="rId7" Type="http://schemas.openxmlformats.org/officeDocument/2006/relationships/image" Target="cid:508fc9c3-310a-474e-9e96-f962ea5ee301@eimv.si" TargetMode="External"/><Relationship Id="rId12" Type="http://schemas.openxmlformats.org/officeDocument/2006/relationships/image" Target="../media/image19.png"/><Relationship Id="rId17" Type="http://schemas.openxmlformats.org/officeDocument/2006/relationships/image" Target="../media/image23.jpe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gif"/><Relationship Id="rId5" Type="http://schemas.openxmlformats.org/officeDocument/2006/relationships/image" Target="../media/image13.png"/><Relationship Id="rId15" Type="http://schemas.microsoft.com/office/2007/relationships/hdphoto" Target="../media/hdphoto1.wdp"/><Relationship Id="rId10" Type="http://schemas.openxmlformats.org/officeDocument/2006/relationships/image" Target="../media/image17.jpeg"/><Relationship Id="rId19" Type="http://schemas.openxmlformats.org/officeDocument/2006/relationships/image" Target="cid:6b8ea794-97e4-48d6-91e2-e24b81647ede" TargetMode="External"/><Relationship Id="rId4" Type="http://schemas.openxmlformats.org/officeDocument/2006/relationships/image" Target="../media/image12.jpe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g"/><Relationship Id="rId12"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jp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6747" y="3653056"/>
            <a:ext cx="5975043" cy="2045036"/>
          </a:xfrm>
        </p:spPr>
        <p:txBody>
          <a:bodyPr>
            <a:normAutofit fontScale="85000" lnSpcReduction="10000"/>
          </a:bodyPr>
          <a:lstStyle/>
          <a:p>
            <a:pPr algn="l">
              <a:lnSpc>
                <a:spcPct val="120000"/>
              </a:lnSpc>
            </a:pPr>
            <a:endParaRPr lang="en-GB" sz="2400" i="1" dirty="0" smtClean="0">
              <a:solidFill>
                <a:srgbClr val="4AA0B1"/>
              </a:solidFill>
            </a:endParaRPr>
          </a:p>
          <a:p>
            <a:pPr algn="l">
              <a:lnSpc>
                <a:spcPct val="120000"/>
              </a:lnSpc>
            </a:pPr>
            <a:endParaRPr lang="en-GB" sz="2400" i="1" dirty="0">
              <a:solidFill>
                <a:srgbClr val="4AA0B1"/>
              </a:solidFill>
            </a:endParaRPr>
          </a:p>
          <a:p>
            <a:pPr>
              <a:lnSpc>
                <a:spcPct val="120000"/>
              </a:lnSpc>
            </a:pPr>
            <a:r>
              <a:rPr lang="en-GB" sz="2400" i="1" dirty="0" smtClean="0"/>
              <a:t>Catrinel Turcanu</a:t>
            </a:r>
          </a:p>
          <a:p>
            <a:pPr>
              <a:lnSpc>
                <a:spcPct val="120000"/>
              </a:lnSpc>
            </a:pPr>
            <a:r>
              <a:rPr lang="en-GB" sz="2400" i="1" dirty="0" smtClean="0"/>
              <a:t>Institute for Environment, Health and Safety</a:t>
            </a:r>
            <a:r>
              <a:rPr lang="en-GB" sz="2400" i="1" dirty="0"/>
              <a:t>, SCK•CEN</a:t>
            </a:r>
            <a:endParaRPr lang="en-US" sz="2400" i="1" dirty="0"/>
          </a:p>
          <a:p>
            <a:r>
              <a:rPr lang="en-US" dirty="0" smtClean="0">
                <a:hlinkClick r:id="rId3"/>
              </a:rPr>
              <a:t>cturcanu@sckcen.be</a:t>
            </a:r>
            <a:endParaRPr lang="en-US" dirty="0" smtClean="0"/>
          </a:p>
          <a:p>
            <a:endParaRPr lang="nl-BE" dirty="0"/>
          </a:p>
        </p:txBody>
      </p:sp>
      <p:sp>
        <p:nvSpPr>
          <p:cNvPr id="5" name="Title 4"/>
          <p:cNvSpPr>
            <a:spLocks noGrp="1"/>
          </p:cNvSpPr>
          <p:nvPr>
            <p:ph type="ctrTitle"/>
          </p:nvPr>
        </p:nvSpPr>
        <p:spPr>
          <a:xfrm>
            <a:off x="854153" y="1414595"/>
            <a:ext cx="7671027" cy="2799595"/>
          </a:xfrm>
        </p:spPr>
        <p:txBody>
          <a:bodyPr>
            <a:normAutofit/>
          </a:bodyPr>
          <a:lstStyle/>
          <a:p>
            <a:pPr>
              <a:lnSpc>
                <a:spcPct val="100000"/>
              </a:lnSpc>
            </a:pPr>
            <a:r>
              <a:rPr lang="en-GB" sz="3200" dirty="0" err="1"/>
              <a:t>ENhancinG</a:t>
            </a:r>
            <a:r>
              <a:rPr lang="en-GB" sz="3200" dirty="0"/>
              <a:t> </a:t>
            </a:r>
            <a:r>
              <a:rPr lang="en-GB" sz="3200" dirty="0" err="1"/>
              <a:t>stAkeholder</a:t>
            </a:r>
            <a:r>
              <a:rPr lang="en-GB" sz="3200" dirty="0"/>
              <a:t> participation in the </a:t>
            </a:r>
            <a:r>
              <a:rPr lang="en-GB" sz="3200" dirty="0" err="1"/>
              <a:t>GovernancE</a:t>
            </a:r>
            <a:r>
              <a:rPr lang="en-GB" sz="3200" dirty="0"/>
              <a:t> of radiological risks </a:t>
            </a:r>
            <a:r>
              <a:rPr lang="en-GB" sz="3200" dirty="0" smtClean="0"/>
              <a:t/>
            </a:r>
            <a:br>
              <a:rPr lang="en-GB" sz="3200" dirty="0" smtClean="0"/>
            </a:br>
            <a:r>
              <a:rPr lang="en-GB" sz="2000" dirty="0" smtClean="0"/>
              <a:t/>
            </a:r>
            <a:br>
              <a:rPr lang="en-GB" sz="2000" dirty="0" smtClean="0"/>
            </a:br>
            <a:r>
              <a:rPr lang="en-GB" sz="2800" dirty="0" smtClean="0"/>
              <a:t>for </a:t>
            </a:r>
            <a:r>
              <a:rPr lang="en-GB" sz="2800" dirty="0">
                <a:solidFill>
                  <a:srgbClr val="FF9900"/>
                </a:solidFill>
              </a:rPr>
              <a:t>improved radiation protection </a:t>
            </a:r>
            <a:r>
              <a:rPr lang="en-GB" sz="2800" dirty="0"/>
              <a:t>and </a:t>
            </a:r>
            <a:r>
              <a:rPr lang="en-GB" sz="2800" dirty="0">
                <a:solidFill>
                  <a:srgbClr val="FF9900"/>
                </a:solidFill>
              </a:rPr>
              <a:t>informed </a:t>
            </a:r>
            <a:r>
              <a:rPr lang="en-GB" sz="2800" dirty="0" smtClean="0">
                <a:solidFill>
                  <a:srgbClr val="FF9900"/>
                </a:solidFill>
              </a:rPr>
              <a:t>decision-making</a:t>
            </a:r>
            <a:endParaRPr lang="nl-BE" sz="2800" dirty="0">
              <a:solidFill>
                <a:srgbClr val="FF5050"/>
              </a:solidFill>
            </a:endParaRPr>
          </a:p>
        </p:txBody>
      </p:sp>
      <p:sp>
        <p:nvSpPr>
          <p:cNvPr id="2" name="TextBox 1"/>
          <p:cNvSpPr txBox="1"/>
          <p:nvPr/>
        </p:nvSpPr>
        <p:spPr>
          <a:xfrm>
            <a:off x="0" y="6122020"/>
            <a:ext cx="8943278" cy="307777"/>
          </a:xfrm>
          <a:prstGeom prst="rect">
            <a:avLst/>
          </a:prstGeom>
          <a:noFill/>
        </p:spPr>
        <p:txBody>
          <a:bodyPr wrap="square" rtlCol="0">
            <a:spAutoFit/>
          </a:bodyPr>
          <a:lstStyle/>
          <a:p>
            <a:r>
              <a:rPr lang="en-US" dirty="0" smtClean="0"/>
              <a:t>ENGAGE final project meeting, Bratislava, 11-13 September 2019</a:t>
            </a:r>
            <a:endParaRPr lang="en-US" dirty="0"/>
          </a:p>
        </p:txBody>
      </p:sp>
    </p:spTree>
    <p:extLst>
      <p:ext uri="{BB962C8B-B14F-4D97-AF65-F5344CB8AC3E}">
        <p14:creationId xmlns:p14="http://schemas.microsoft.com/office/powerpoint/2010/main" val="347798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836D1E-2437-4EBE-BFC6-834BD854E3D8}"/>
              </a:ext>
            </a:extLst>
          </p:cNvPr>
          <p:cNvSpPr>
            <a:spLocks noGrp="1"/>
          </p:cNvSpPr>
          <p:nvPr>
            <p:ph type="title"/>
          </p:nvPr>
        </p:nvSpPr>
        <p:spPr>
          <a:xfrm>
            <a:off x="4019549" y="524609"/>
            <a:ext cx="4887383" cy="882160"/>
          </a:xfrm>
        </p:spPr>
        <p:txBody>
          <a:bodyPr>
            <a:noAutofit/>
          </a:bodyPr>
          <a:lstStyle/>
          <a:p>
            <a:pPr>
              <a:lnSpc>
                <a:spcPct val="100000"/>
              </a:lnSpc>
            </a:pPr>
            <a:r>
              <a:rPr lang="en-GB" sz="2200" dirty="0"/>
              <a:t>WP 1 </a:t>
            </a:r>
            <a:r>
              <a:rPr lang="sl-SI" sz="2200" dirty="0"/>
              <a:t/>
            </a:r>
            <a:br>
              <a:rPr lang="sl-SI" sz="2200" dirty="0"/>
            </a:br>
            <a:r>
              <a:rPr lang="en-GB" sz="2200" dirty="0"/>
              <a:t>Rationales and frameworks for stakeholder engagement in radiation protection </a:t>
            </a:r>
            <a:endParaRPr lang="sl-SI" sz="2200" dirty="0"/>
          </a:p>
        </p:txBody>
      </p:sp>
      <p:sp>
        <p:nvSpPr>
          <p:cNvPr id="3" name="Označba mesta vsebine 2">
            <a:extLst>
              <a:ext uri="{FF2B5EF4-FFF2-40B4-BE49-F238E27FC236}">
                <a16:creationId xmlns:a16="http://schemas.microsoft.com/office/drawing/2014/main" id="{00D8658B-25D6-46E7-B545-E56ADE8F5308}"/>
              </a:ext>
            </a:extLst>
          </p:cNvPr>
          <p:cNvSpPr>
            <a:spLocks noGrp="1"/>
          </p:cNvSpPr>
          <p:nvPr>
            <p:ph idx="1"/>
          </p:nvPr>
        </p:nvSpPr>
        <p:spPr>
          <a:xfrm>
            <a:off x="216642" y="3283462"/>
            <a:ext cx="8117471" cy="5358097"/>
          </a:xfrm>
        </p:spPr>
        <p:txBody>
          <a:bodyPr>
            <a:normAutofit/>
          </a:bodyPr>
          <a:lstStyle/>
          <a:p>
            <a:pPr lvl="0"/>
            <a:r>
              <a:rPr lang="en-US" sz="2000" b="1" dirty="0" smtClean="0">
                <a:solidFill>
                  <a:srgbClr val="4AA0B1"/>
                </a:solidFill>
              </a:rPr>
              <a:t>Methods: </a:t>
            </a:r>
          </a:p>
          <a:p>
            <a:pPr marL="450850" lvl="1" indent="-185738" defTabSz="450850"/>
            <a:r>
              <a:rPr lang="en-US" sz="1900" b="1" dirty="0" smtClean="0">
                <a:solidFill>
                  <a:srgbClr val="FF9900"/>
                </a:solidFill>
              </a:rPr>
              <a:t>Document analysis</a:t>
            </a:r>
          </a:p>
          <a:p>
            <a:pPr marL="622300" lvl="2"/>
            <a:r>
              <a:rPr lang="en-GB" sz="1800" dirty="0" smtClean="0">
                <a:solidFill>
                  <a:prstClr val="black"/>
                </a:solidFill>
              </a:rPr>
              <a:t>Legal </a:t>
            </a:r>
            <a:r>
              <a:rPr lang="en-GB" sz="1800" dirty="0">
                <a:solidFill>
                  <a:prstClr val="black"/>
                </a:solidFill>
              </a:rPr>
              <a:t>requirements </a:t>
            </a:r>
            <a:r>
              <a:rPr lang="en-GB" sz="1800" dirty="0" smtClean="0">
                <a:solidFill>
                  <a:prstClr val="black"/>
                </a:solidFill>
              </a:rPr>
              <a:t>&amp; guidelines on RP </a:t>
            </a:r>
            <a:r>
              <a:rPr lang="en-GB" sz="1800" dirty="0">
                <a:solidFill>
                  <a:prstClr val="black"/>
                </a:solidFill>
              </a:rPr>
              <a:t>or environmental matters </a:t>
            </a:r>
          </a:p>
          <a:p>
            <a:pPr marL="901700" lvl="3" indent="-185738"/>
            <a:r>
              <a:rPr lang="en-GB" sz="1800" dirty="0" err="1">
                <a:solidFill>
                  <a:prstClr val="black"/>
                </a:solidFill>
              </a:rPr>
              <a:t>EURATOM</a:t>
            </a:r>
            <a:r>
              <a:rPr lang="en-GB" sz="1800" dirty="0">
                <a:solidFill>
                  <a:prstClr val="black"/>
                </a:solidFill>
              </a:rPr>
              <a:t> BSS and other directives</a:t>
            </a:r>
          </a:p>
          <a:p>
            <a:pPr marL="901700" lvl="3" indent="-185738"/>
            <a:r>
              <a:rPr lang="en-GB" sz="1800" dirty="0">
                <a:solidFill>
                  <a:prstClr val="black"/>
                </a:solidFill>
              </a:rPr>
              <a:t>Conventions (Aarhus, ESPOO,…)</a:t>
            </a:r>
          </a:p>
          <a:p>
            <a:pPr marL="901700" lvl="3" indent="-185738"/>
            <a:r>
              <a:rPr lang="en-GB" sz="1800" dirty="0">
                <a:solidFill>
                  <a:prstClr val="black"/>
                </a:solidFill>
              </a:rPr>
              <a:t>Guidelines from </a:t>
            </a:r>
            <a:r>
              <a:rPr lang="en-GB" sz="1800" dirty="0" err="1">
                <a:solidFill>
                  <a:prstClr val="black"/>
                </a:solidFill>
              </a:rPr>
              <a:t>ICRP</a:t>
            </a:r>
            <a:r>
              <a:rPr lang="en-GB" sz="1800" dirty="0">
                <a:solidFill>
                  <a:prstClr val="black"/>
                </a:solidFill>
              </a:rPr>
              <a:t>, IAEA, OECD, </a:t>
            </a:r>
            <a:r>
              <a:rPr lang="en-GB" sz="1800" dirty="0" err="1">
                <a:solidFill>
                  <a:prstClr val="black"/>
                </a:solidFill>
              </a:rPr>
              <a:t>HERCA</a:t>
            </a:r>
            <a:r>
              <a:rPr lang="en-GB" sz="1800" dirty="0">
                <a:solidFill>
                  <a:prstClr val="black"/>
                </a:solidFill>
              </a:rPr>
              <a:t>, WHO</a:t>
            </a:r>
            <a:r>
              <a:rPr lang="en-GB" sz="1800" dirty="0" smtClean="0">
                <a:solidFill>
                  <a:prstClr val="black"/>
                </a:solidFill>
              </a:rPr>
              <a:t>,…</a:t>
            </a:r>
            <a:endParaRPr lang="en-GB" sz="1800" dirty="0">
              <a:solidFill>
                <a:prstClr val="black"/>
              </a:solidFill>
            </a:endParaRPr>
          </a:p>
          <a:p>
            <a:pPr marL="558800" lvl="2" indent="-185738"/>
            <a:r>
              <a:rPr lang="en-US" sz="1800" dirty="0" smtClean="0"/>
              <a:t>Specific </a:t>
            </a:r>
            <a:r>
              <a:rPr lang="en-US" sz="1800" dirty="0"/>
              <a:t>requirements </a:t>
            </a:r>
            <a:r>
              <a:rPr lang="en-US" sz="1800" dirty="0" smtClean="0"/>
              <a:t>and guidelines per field </a:t>
            </a:r>
            <a:r>
              <a:rPr lang="en-US" sz="1800" dirty="0"/>
              <a:t>(national and international)</a:t>
            </a:r>
          </a:p>
          <a:p>
            <a:pPr marL="450850" lvl="1" indent="-185738"/>
            <a:r>
              <a:rPr lang="en-US" sz="1900" b="1" dirty="0" smtClean="0">
                <a:solidFill>
                  <a:srgbClr val="FF9900"/>
                </a:solidFill>
              </a:rPr>
              <a:t>Semi-structured </a:t>
            </a:r>
            <a:r>
              <a:rPr lang="en-US" sz="1900" b="1" dirty="0">
                <a:solidFill>
                  <a:srgbClr val="FF9900"/>
                </a:solidFill>
              </a:rPr>
              <a:t>interviews </a:t>
            </a:r>
            <a:endParaRPr lang="en-US" sz="1900" b="1" dirty="0" smtClean="0">
              <a:solidFill>
                <a:srgbClr val="FF9900"/>
              </a:solidFill>
            </a:endParaRPr>
          </a:p>
          <a:p>
            <a:pPr marL="687387" lvl="2" indent="-185738"/>
            <a:r>
              <a:rPr lang="en-US" sz="1800" dirty="0" smtClean="0"/>
              <a:t>Key </a:t>
            </a:r>
            <a:r>
              <a:rPr lang="en-US" sz="1800" dirty="0"/>
              <a:t>actors per </a:t>
            </a:r>
            <a:r>
              <a:rPr lang="en-US" sz="1800" dirty="0" smtClean="0"/>
              <a:t>field, e.g</a:t>
            </a:r>
            <a:r>
              <a:rPr lang="en-US" sz="1800" dirty="0"/>
              <a:t>. </a:t>
            </a:r>
            <a:r>
              <a:rPr lang="en-US" sz="1800" dirty="0" smtClean="0"/>
              <a:t>RP policy makers, civil society </a:t>
            </a:r>
            <a:r>
              <a:rPr lang="en-US" sz="1800" dirty="0" err="1" smtClean="0"/>
              <a:t>organisations</a:t>
            </a:r>
            <a:endParaRPr lang="en-US" sz="1800" dirty="0"/>
          </a:p>
          <a:p>
            <a:pPr lvl="0"/>
            <a:endParaRPr lang="en-US" sz="2200" b="1" dirty="0" smtClean="0">
              <a:solidFill>
                <a:srgbClr val="4AA0B1"/>
              </a:solidFill>
            </a:endParaRPr>
          </a:p>
          <a:p>
            <a:pPr marL="363538" lvl="1" indent="0">
              <a:buNone/>
            </a:pPr>
            <a:endParaRPr lang="en-GB" sz="1600" dirty="0">
              <a:solidFill>
                <a:prstClr val="black"/>
              </a:solidFill>
            </a:endParaRPr>
          </a:p>
          <a:p>
            <a:endParaRPr lang="sl-SI" dirty="0"/>
          </a:p>
        </p:txBody>
      </p:sp>
      <p:sp>
        <p:nvSpPr>
          <p:cNvPr id="4" name="Označba mesta številke diapozitiva 3">
            <a:extLst>
              <a:ext uri="{FF2B5EF4-FFF2-40B4-BE49-F238E27FC236}">
                <a16:creationId xmlns:a16="http://schemas.microsoft.com/office/drawing/2014/main" id="{64F95AD8-6687-4AF0-A1F3-B6A9C1D25BFC}"/>
              </a:ext>
            </a:extLst>
          </p:cNvPr>
          <p:cNvSpPr>
            <a:spLocks noGrp="1"/>
          </p:cNvSpPr>
          <p:nvPr>
            <p:ph type="sldNum" sz="quarter" idx="10"/>
          </p:nvPr>
        </p:nvSpPr>
        <p:spPr/>
        <p:txBody>
          <a:bodyPr/>
          <a:lstStyle/>
          <a:p>
            <a:fld id="{F277BEA8-9B9B-7342-B81C-4D6A4BFD82EA}" type="slidenum">
              <a:rPr lang="fr-FR" smtClean="0"/>
              <a:t>10</a:t>
            </a:fld>
            <a:endParaRPr lang="fr-FR"/>
          </a:p>
        </p:txBody>
      </p:sp>
      <p:pic>
        <p:nvPicPr>
          <p:cNvPr id="8" name="Slika 4">
            <a:extLst>
              <a:ext uri="{FF2B5EF4-FFF2-40B4-BE49-F238E27FC236}">
                <a16:creationId xmlns:a16="http://schemas.microsoft.com/office/drawing/2014/main" id="{04080376-0293-482A-890A-0EF775FD9B52}"/>
              </a:ext>
            </a:extLst>
          </p:cNvPr>
          <p:cNvPicPr>
            <a:picLocks noChangeAspect="1"/>
          </p:cNvPicPr>
          <p:nvPr/>
        </p:nvPicPr>
        <p:blipFill>
          <a:blip r:embed="rId3"/>
          <a:stretch>
            <a:fillRect/>
          </a:stretch>
        </p:blipFill>
        <p:spPr>
          <a:xfrm>
            <a:off x="4788642" y="1624076"/>
            <a:ext cx="4303874" cy="2244449"/>
          </a:xfrm>
          <a:prstGeom prst="rect">
            <a:avLst/>
          </a:prstGeom>
        </p:spPr>
      </p:pic>
      <p:sp>
        <p:nvSpPr>
          <p:cNvPr id="10" name="Rectangle 9"/>
          <p:cNvSpPr/>
          <p:nvPr/>
        </p:nvSpPr>
        <p:spPr>
          <a:xfrm>
            <a:off x="216642" y="1609057"/>
            <a:ext cx="4572000" cy="1354217"/>
          </a:xfrm>
          <a:prstGeom prst="rect">
            <a:avLst/>
          </a:prstGeom>
        </p:spPr>
        <p:txBody>
          <a:bodyPr>
            <a:spAutoFit/>
          </a:bodyPr>
          <a:lstStyle/>
          <a:p>
            <a:pPr marL="269875" lvl="0" indent="-269875" defTabSz="685800" eaLnBrk="1" fontAlgn="auto" hangingPunct="1">
              <a:spcBef>
                <a:spcPts val="750"/>
              </a:spcBef>
              <a:spcAft>
                <a:spcPts val="0"/>
              </a:spcAft>
              <a:buClr>
                <a:srgbClr val="008080"/>
              </a:buClr>
              <a:buSzPct val="75000"/>
              <a:buFont typeface="Wingdings" panose="05000000000000000000" pitchFamily="2" charset="2"/>
              <a:buChar char="l"/>
            </a:pPr>
            <a:r>
              <a:rPr lang="en-US" sz="2200" b="1" dirty="0">
                <a:solidFill>
                  <a:srgbClr val="4AA0B1"/>
                </a:solidFill>
                <a:latin typeface="Calibri"/>
              </a:rPr>
              <a:t>Ob</a:t>
            </a:r>
            <a:r>
              <a:rPr lang="en-US" sz="2000" b="1" dirty="0">
                <a:solidFill>
                  <a:srgbClr val="4AA0B1"/>
                </a:solidFill>
                <a:latin typeface="Calibri"/>
              </a:rPr>
              <a:t>ject of analysis: </a:t>
            </a:r>
            <a:r>
              <a:rPr lang="en-US" sz="2000" dirty="0">
                <a:solidFill>
                  <a:prstClr val="black"/>
                </a:solidFill>
                <a:latin typeface="Calibri"/>
              </a:rPr>
              <a:t>Macro discourses that justify and/or prescribe stakeholder participation in radiation protection</a:t>
            </a:r>
          </a:p>
        </p:txBody>
      </p:sp>
    </p:spTree>
    <p:extLst>
      <p:ext uri="{BB962C8B-B14F-4D97-AF65-F5344CB8AC3E}">
        <p14:creationId xmlns:p14="http://schemas.microsoft.com/office/powerpoint/2010/main" val="119402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D77E9F-288F-4C7A-857E-B5F5FA1055FF}"/>
              </a:ext>
            </a:extLst>
          </p:cNvPr>
          <p:cNvSpPr>
            <a:spLocks noGrp="1"/>
          </p:cNvSpPr>
          <p:nvPr>
            <p:ph type="title"/>
          </p:nvPr>
        </p:nvSpPr>
        <p:spPr>
          <a:xfrm>
            <a:off x="4019549" y="278296"/>
            <a:ext cx="4887383" cy="1222033"/>
          </a:xfrm>
        </p:spPr>
        <p:txBody>
          <a:bodyPr>
            <a:normAutofit fontScale="90000"/>
          </a:bodyPr>
          <a:lstStyle/>
          <a:p>
            <a:pPr>
              <a:lnSpc>
                <a:spcPct val="100000"/>
              </a:lnSpc>
            </a:pPr>
            <a:r>
              <a:rPr lang="sl-SI" dirty="0" err="1"/>
              <a:t>WP1</a:t>
            </a:r>
            <a:r>
              <a:rPr lang="sl-SI" dirty="0"/>
              <a:t> </a:t>
            </a:r>
            <a:r>
              <a:rPr lang="en-GB" dirty="0"/>
              <a:t>Rationales and frameworks for stakeholder engagement in </a:t>
            </a:r>
            <a:r>
              <a:rPr lang="en-GB" dirty="0" smtClean="0"/>
              <a:t>RP- </a:t>
            </a:r>
            <a:br>
              <a:rPr lang="en-GB" dirty="0" smtClean="0"/>
            </a:br>
            <a:r>
              <a:rPr lang="sl-SI" dirty="0" err="1" smtClean="0"/>
              <a:t>Methodolog</a:t>
            </a:r>
            <a:r>
              <a:rPr lang="en-US" dirty="0" err="1" smtClean="0"/>
              <a:t>ical</a:t>
            </a:r>
            <a:r>
              <a:rPr lang="en-US" dirty="0" smtClean="0"/>
              <a:t> approach</a:t>
            </a:r>
            <a:endParaRPr lang="sl-SI" dirty="0"/>
          </a:p>
        </p:txBody>
      </p:sp>
      <p:sp>
        <p:nvSpPr>
          <p:cNvPr id="3" name="Označba mesta vsebine 2">
            <a:extLst>
              <a:ext uri="{FF2B5EF4-FFF2-40B4-BE49-F238E27FC236}">
                <a16:creationId xmlns:a16="http://schemas.microsoft.com/office/drawing/2014/main" id="{B5DD7680-F57D-4AAF-BFAA-DDFFF2313D55}"/>
              </a:ext>
            </a:extLst>
          </p:cNvPr>
          <p:cNvSpPr>
            <a:spLocks noGrp="1"/>
          </p:cNvSpPr>
          <p:nvPr>
            <p:ph idx="1"/>
          </p:nvPr>
        </p:nvSpPr>
        <p:spPr>
          <a:xfrm>
            <a:off x="380999" y="1500329"/>
            <a:ext cx="8525933" cy="4778273"/>
          </a:xfrm>
        </p:spPr>
        <p:txBody>
          <a:bodyPr>
            <a:normAutofit/>
          </a:bodyPr>
          <a:lstStyle/>
          <a:p>
            <a:r>
              <a:rPr lang="en-US" sz="2200" dirty="0" smtClean="0"/>
              <a:t>Analysis based on a list </a:t>
            </a:r>
            <a:r>
              <a:rPr lang="en-US" sz="2200" dirty="0"/>
              <a:t>of guiding questions and sensitizing </a:t>
            </a:r>
            <a:r>
              <a:rPr lang="en-US" sz="2200" dirty="0" smtClean="0"/>
              <a:t>concepts, e.g.</a:t>
            </a:r>
            <a:endParaRPr lang="en-US" sz="2200" dirty="0"/>
          </a:p>
          <a:p>
            <a:pPr lvl="1">
              <a:spcBef>
                <a:spcPts val="600"/>
              </a:spcBef>
              <a:spcAft>
                <a:spcPts val="600"/>
              </a:spcAft>
            </a:pPr>
            <a:r>
              <a:rPr lang="en-GB" sz="2000" b="1" dirty="0" smtClean="0">
                <a:solidFill>
                  <a:srgbClr val="4AA0B1"/>
                </a:solidFill>
              </a:rPr>
              <a:t>Which </a:t>
            </a:r>
            <a:r>
              <a:rPr lang="en-GB" sz="2000" b="1" dirty="0">
                <a:solidFill>
                  <a:srgbClr val="4AA0B1"/>
                </a:solidFill>
              </a:rPr>
              <a:t>actors (and which networks) are being </a:t>
            </a:r>
            <a:r>
              <a:rPr lang="en-GB" sz="2000" b="1" dirty="0" smtClean="0">
                <a:solidFill>
                  <a:srgbClr val="4AA0B1"/>
                </a:solidFill>
              </a:rPr>
              <a:t>called/expected </a:t>
            </a:r>
            <a:r>
              <a:rPr lang="en-GB" sz="2000" b="1" dirty="0">
                <a:solidFill>
                  <a:srgbClr val="4AA0B1"/>
                </a:solidFill>
              </a:rPr>
              <a:t>to engage or participate in RP</a:t>
            </a:r>
            <a:r>
              <a:rPr lang="en-GB" sz="2000" dirty="0">
                <a:solidFill>
                  <a:prstClr val="black"/>
                </a:solidFill>
              </a:rPr>
              <a:t>, by whom, when, </a:t>
            </a:r>
            <a:r>
              <a:rPr lang="en-GB" sz="2000" b="1" dirty="0">
                <a:solidFill>
                  <a:srgbClr val="4AA0B1"/>
                </a:solidFill>
              </a:rPr>
              <a:t>why</a:t>
            </a:r>
            <a:r>
              <a:rPr lang="en-GB" sz="2000" dirty="0">
                <a:solidFill>
                  <a:prstClr val="black"/>
                </a:solidFill>
              </a:rPr>
              <a:t> and </a:t>
            </a:r>
            <a:r>
              <a:rPr lang="en-GB" sz="2000" b="1" dirty="0">
                <a:solidFill>
                  <a:srgbClr val="4AA0B1"/>
                </a:solidFill>
              </a:rPr>
              <a:t>how</a:t>
            </a:r>
            <a:r>
              <a:rPr lang="en-GB" sz="2000" dirty="0">
                <a:solidFill>
                  <a:prstClr val="black"/>
                </a:solidFill>
              </a:rPr>
              <a:t>? </a:t>
            </a:r>
          </a:p>
          <a:p>
            <a:pPr lvl="1">
              <a:spcBef>
                <a:spcPts val="600"/>
              </a:spcBef>
              <a:spcAft>
                <a:spcPts val="600"/>
              </a:spcAft>
            </a:pPr>
            <a:r>
              <a:rPr lang="en-GB" sz="2000" b="1" dirty="0">
                <a:solidFill>
                  <a:srgbClr val="4AA0B1"/>
                </a:solidFill>
              </a:rPr>
              <a:t>How do the actors</a:t>
            </a:r>
            <a:r>
              <a:rPr lang="en-GB" sz="2000" dirty="0">
                <a:solidFill>
                  <a:prstClr val="black"/>
                </a:solidFill>
              </a:rPr>
              <a:t> </a:t>
            </a:r>
            <a:r>
              <a:rPr lang="en-GB" sz="2000" b="1" dirty="0" smtClean="0">
                <a:solidFill>
                  <a:srgbClr val="4AA0B1"/>
                </a:solidFill>
              </a:rPr>
              <a:t>define </a:t>
            </a:r>
            <a:r>
              <a:rPr lang="en-GB" sz="2000" b="1" dirty="0">
                <a:solidFill>
                  <a:srgbClr val="4AA0B1"/>
                </a:solidFill>
              </a:rPr>
              <a:t>“stakeholder” and how do they understand </a:t>
            </a:r>
            <a:r>
              <a:rPr lang="en-GB" sz="2000" b="1" dirty="0" smtClean="0">
                <a:solidFill>
                  <a:srgbClr val="4AA0B1"/>
                </a:solidFill>
              </a:rPr>
              <a:t>engagement</a:t>
            </a:r>
            <a:r>
              <a:rPr lang="en-GB" sz="2000" dirty="0">
                <a:solidFill>
                  <a:prstClr val="black"/>
                </a:solidFill>
              </a:rPr>
              <a:t>? What are their expectations from such processes?</a:t>
            </a:r>
          </a:p>
          <a:p>
            <a:pPr lvl="1">
              <a:spcBef>
                <a:spcPts val="600"/>
              </a:spcBef>
              <a:spcAft>
                <a:spcPts val="600"/>
              </a:spcAft>
            </a:pPr>
            <a:r>
              <a:rPr lang="en-GB" sz="2000" dirty="0">
                <a:solidFill>
                  <a:prstClr val="black"/>
                </a:solidFill>
              </a:rPr>
              <a:t>Can </a:t>
            </a:r>
            <a:r>
              <a:rPr lang="en-GB" sz="2000" dirty="0" smtClean="0">
                <a:solidFill>
                  <a:prstClr val="black"/>
                </a:solidFill>
              </a:rPr>
              <a:t>we </a:t>
            </a:r>
            <a:r>
              <a:rPr lang="en-GB" sz="2000" b="1" dirty="0">
                <a:solidFill>
                  <a:srgbClr val="4AA0B1"/>
                </a:solidFill>
              </a:rPr>
              <a:t>identify aspirations </a:t>
            </a:r>
            <a:r>
              <a:rPr lang="en-GB" sz="2000" b="1" dirty="0" smtClean="0">
                <a:solidFill>
                  <a:srgbClr val="4AA0B1"/>
                </a:solidFill>
              </a:rPr>
              <a:t>or trends towards </a:t>
            </a:r>
            <a:r>
              <a:rPr lang="en-GB" sz="2000" b="1" dirty="0">
                <a:solidFill>
                  <a:srgbClr val="4AA0B1"/>
                </a:solidFill>
              </a:rPr>
              <a:t>more or less stakeholder </a:t>
            </a:r>
            <a:r>
              <a:rPr lang="en-GB" sz="2000" b="1" dirty="0" smtClean="0">
                <a:solidFill>
                  <a:srgbClr val="4AA0B1"/>
                </a:solidFill>
              </a:rPr>
              <a:t>participation</a:t>
            </a:r>
            <a:r>
              <a:rPr lang="en-GB" sz="2000" dirty="0" smtClean="0">
                <a:solidFill>
                  <a:prstClr val="black"/>
                </a:solidFill>
              </a:rPr>
              <a:t>? </a:t>
            </a:r>
            <a:endParaRPr lang="en-GB" sz="2000" dirty="0">
              <a:solidFill>
                <a:prstClr val="black"/>
              </a:solidFill>
            </a:endParaRPr>
          </a:p>
          <a:p>
            <a:pPr lvl="1">
              <a:spcBef>
                <a:spcPts val="600"/>
              </a:spcBef>
              <a:spcAft>
                <a:spcPts val="600"/>
              </a:spcAft>
            </a:pPr>
            <a:r>
              <a:rPr lang="en-GB" sz="2000" b="1" dirty="0">
                <a:solidFill>
                  <a:srgbClr val="4AA0B1"/>
                </a:solidFill>
              </a:rPr>
              <a:t>What potential implications </a:t>
            </a:r>
            <a:r>
              <a:rPr lang="en-GB" sz="2000" dirty="0"/>
              <a:t>do these conceptions entail for RP institutes, communities, platforms, and researchers? </a:t>
            </a:r>
            <a:endParaRPr lang="en-GB" sz="2800" dirty="0"/>
          </a:p>
          <a:p>
            <a:endParaRPr lang="en-GB" dirty="0"/>
          </a:p>
        </p:txBody>
      </p:sp>
      <p:sp>
        <p:nvSpPr>
          <p:cNvPr id="4" name="Označba mesta številke diapozitiva 3">
            <a:extLst>
              <a:ext uri="{FF2B5EF4-FFF2-40B4-BE49-F238E27FC236}">
                <a16:creationId xmlns:a16="http://schemas.microsoft.com/office/drawing/2014/main" id="{C22EAD71-8BA1-473F-9417-021EEC0EDCFC}"/>
              </a:ext>
            </a:extLst>
          </p:cNvPr>
          <p:cNvSpPr>
            <a:spLocks noGrp="1"/>
          </p:cNvSpPr>
          <p:nvPr>
            <p:ph type="sldNum" sz="quarter" idx="10"/>
          </p:nvPr>
        </p:nvSpPr>
        <p:spPr/>
        <p:txBody>
          <a:bodyPr/>
          <a:lstStyle/>
          <a:p>
            <a:fld id="{F277BEA8-9B9B-7342-B81C-4D6A4BFD82EA}" type="slidenum">
              <a:rPr lang="fr-FR" smtClean="0"/>
              <a:t>11</a:t>
            </a:fld>
            <a:endParaRPr lang="fr-FR"/>
          </a:p>
        </p:txBody>
      </p:sp>
    </p:spTree>
    <p:extLst>
      <p:ext uri="{BB962C8B-B14F-4D97-AF65-F5344CB8AC3E}">
        <p14:creationId xmlns:p14="http://schemas.microsoft.com/office/powerpoint/2010/main" val="194305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3B840F-3C5D-4E9D-93D6-2858DDF38988}"/>
              </a:ext>
            </a:extLst>
          </p:cNvPr>
          <p:cNvSpPr>
            <a:spLocks noGrp="1"/>
          </p:cNvSpPr>
          <p:nvPr>
            <p:ph type="title"/>
          </p:nvPr>
        </p:nvSpPr>
        <p:spPr/>
        <p:txBody>
          <a:bodyPr>
            <a:normAutofit fontScale="90000"/>
          </a:bodyPr>
          <a:lstStyle/>
          <a:p>
            <a:r>
              <a:rPr lang="en-GB" dirty="0" err="1" smtClean="0"/>
              <a:t>WP2</a:t>
            </a:r>
            <a:r>
              <a:rPr lang="en-GB" dirty="0" smtClean="0"/>
              <a:t> </a:t>
            </a:r>
            <a:br>
              <a:rPr lang="en-GB" dirty="0" smtClean="0"/>
            </a:br>
            <a:r>
              <a:rPr lang="en-GB" dirty="0" smtClean="0"/>
              <a:t>Stakeholder engagement in practice</a:t>
            </a:r>
            <a:endParaRPr lang="en-GB" dirty="0"/>
          </a:p>
        </p:txBody>
      </p:sp>
      <p:sp>
        <p:nvSpPr>
          <p:cNvPr id="3" name="Označba mesta vsebine 2">
            <a:extLst>
              <a:ext uri="{FF2B5EF4-FFF2-40B4-BE49-F238E27FC236}">
                <a16:creationId xmlns:a16="http://schemas.microsoft.com/office/drawing/2014/main" id="{7D119414-C412-4A88-871C-86803AE34EC0}"/>
              </a:ext>
            </a:extLst>
          </p:cNvPr>
          <p:cNvSpPr>
            <a:spLocks noGrp="1"/>
          </p:cNvSpPr>
          <p:nvPr>
            <p:ph idx="1"/>
          </p:nvPr>
        </p:nvSpPr>
        <p:spPr>
          <a:xfrm>
            <a:off x="381000" y="1546780"/>
            <a:ext cx="8618034" cy="4774508"/>
          </a:xfrm>
        </p:spPr>
        <p:txBody>
          <a:bodyPr>
            <a:normAutofit fontScale="92500"/>
          </a:bodyPr>
          <a:lstStyle/>
          <a:p>
            <a:pPr>
              <a:lnSpc>
                <a:spcPct val="110000"/>
              </a:lnSpc>
            </a:pPr>
            <a:r>
              <a:rPr lang="en-US" sz="2200" b="1" dirty="0" smtClean="0">
                <a:solidFill>
                  <a:srgbClr val="4AA0B1"/>
                </a:solidFill>
              </a:rPr>
              <a:t>Objectives</a:t>
            </a:r>
            <a:r>
              <a:rPr lang="en-US" sz="2200" dirty="0" smtClean="0">
                <a:solidFill>
                  <a:srgbClr val="4AA0B1"/>
                </a:solidFill>
              </a:rPr>
              <a:t>:</a:t>
            </a:r>
            <a:endParaRPr lang="en-US" sz="2200" dirty="0" smtClean="0"/>
          </a:p>
          <a:p>
            <a:pPr marL="457200" indent="-457200">
              <a:lnSpc>
                <a:spcPct val="110000"/>
              </a:lnSpc>
              <a:buFont typeface="+mj-lt"/>
              <a:buAutoNum type="arabicPeriod"/>
            </a:pPr>
            <a:r>
              <a:rPr lang="en-US" sz="2200" dirty="0" err="1" smtClean="0"/>
              <a:t>Analyse</a:t>
            </a:r>
            <a:r>
              <a:rPr lang="en-US" sz="2200" dirty="0" smtClean="0"/>
              <a:t> </a:t>
            </a:r>
            <a:r>
              <a:rPr lang="en-US" sz="2200" b="1" dirty="0" smtClean="0">
                <a:solidFill>
                  <a:srgbClr val="4BA1B3"/>
                </a:solidFill>
              </a:rPr>
              <a:t>how legal </a:t>
            </a:r>
            <a:r>
              <a:rPr lang="en-US" sz="2200" b="1" dirty="0">
                <a:solidFill>
                  <a:srgbClr val="4BA1B3"/>
                </a:solidFill>
              </a:rPr>
              <a:t>requirements, guidelines and recommendations </a:t>
            </a:r>
            <a:r>
              <a:rPr lang="en-US" sz="2200" dirty="0"/>
              <a:t>for </a:t>
            </a:r>
            <a:r>
              <a:rPr lang="en-US" sz="2200" dirty="0" smtClean="0"/>
              <a:t>stakeholder </a:t>
            </a:r>
            <a:r>
              <a:rPr lang="en-US" sz="2200" dirty="0"/>
              <a:t>engagement </a:t>
            </a:r>
            <a:r>
              <a:rPr lang="en-US" sz="2200" dirty="0" smtClean="0"/>
              <a:t>are </a:t>
            </a:r>
            <a:r>
              <a:rPr lang="en-US" sz="2200" b="1" dirty="0" smtClean="0">
                <a:solidFill>
                  <a:srgbClr val="4AA0B1"/>
                </a:solidFill>
              </a:rPr>
              <a:t>implemented </a:t>
            </a:r>
            <a:r>
              <a:rPr lang="en-US" sz="2200" b="1" dirty="0">
                <a:solidFill>
                  <a:srgbClr val="4AA0B1"/>
                </a:solidFill>
              </a:rPr>
              <a:t>in </a:t>
            </a:r>
            <a:r>
              <a:rPr lang="en-US" sz="2200" b="1" dirty="0" smtClean="0">
                <a:solidFill>
                  <a:srgbClr val="4AA0B1"/>
                </a:solidFill>
              </a:rPr>
              <a:t>practice</a:t>
            </a:r>
            <a:endParaRPr lang="en-US" dirty="0"/>
          </a:p>
          <a:p>
            <a:pPr marL="457200" indent="-457200">
              <a:lnSpc>
                <a:spcPct val="110000"/>
              </a:lnSpc>
              <a:buFont typeface="+mj-lt"/>
              <a:buAutoNum type="arabicPeriod"/>
            </a:pPr>
            <a:r>
              <a:rPr lang="en-US" sz="2200" dirty="0" smtClean="0"/>
              <a:t>Reveal </a:t>
            </a:r>
            <a:r>
              <a:rPr lang="en-US" sz="2200" b="1" dirty="0" smtClean="0">
                <a:solidFill>
                  <a:srgbClr val="4AA0B1"/>
                </a:solidFill>
              </a:rPr>
              <a:t>which </a:t>
            </a:r>
            <a:r>
              <a:rPr lang="en-US" sz="2200" b="1" dirty="0">
                <a:solidFill>
                  <a:srgbClr val="4AA0B1"/>
                </a:solidFill>
              </a:rPr>
              <a:t>(other) real or potential forms and instruments of stakeholder engagement and public participation </a:t>
            </a:r>
            <a:r>
              <a:rPr lang="en-US" sz="2200" dirty="0"/>
              <a:t>can be observed in RP practice, showing no reference to existing requirements</a:t>
            </a:r>
            <a:endParaRPr lang="nl-BE" sz="2200" dirty="0"/>
          </a:p>
          <a:p>
            <a:pPr>
              <a:lnSpc>
                <a:spcPct val="110000"/>
              </a:lnSpc>
            </a:pPr>
            <a:r>
              <a:rPr lang="en-US" sz="2200" b="1" dirty="0" smtClean="0">
                <a:solidFill>
                  <a:srgbClr val="4AA0B1"/>
                </a:solidFill>
              </a:rPr>
              <a:t>Outcomes</a:t>
            </a:r>
            <a:r>
              <a:rPr lang="en-US" sz="2200" dirty="0"/>
              <a:t>, related to three exposure situations </a:t>
            </a:r>
            <a:endParaRPr lang="en-US" sz="2200" dirty="0" smtClean="0"/>
          </a:p>
          <a:p>
            <a:pPr lvl="1">
              <a:lnSpc>
                <a:spcPct val="110000"/>
              </a:lnSpc>
            </a:pPr>
            <a:r>
              <a:rPr lang="en-US" sz="1900" dirty="0" smtClean="0"/>
              <a:t>What is the impact </a:t>
            </a:r>
            <a:r>
              <a:rPr lang="en-US" sz="1900" dirty="0"/>
              <a:t>of past or on-going participatory </a:t>
            </a:r>
            <a:r>
              <a:rPr lang="en-US" sz="1900" dirty="0" smtClean="0"/>
              <a:t>practices (or </a:t>
            </a:r>
            <a:r>
              <a:rPr lang="en-US" sz="1900" dirty="0"/>
              <a:t>of their absence) </a:t>
            </a:r>
            <a:r>
              <a:rPr lang="en-US" sz="1900" dirty="0" smtClean="0"/>
              <a:t>?</a:t>
            </a:r>
            <a:endParaRPr lang="en-US" sz="1900" dirty="0"/>
          </a:p>
          <a:p>
            <a:pPr lvl="1">
              <a:lnSpc>
                <a:spcPct val="110000"/>
              </a:lnSpc>
            </a:pPr>
            <a:r>
              <a:rPr lang="en-US" sz="1900" dirty="0"/>
              <a:t>Are stakeholder </a:t>
            </a:r>
            <a:r>
              <a:rPr lang="en-US" sz="1900" dirty="0" smtClean="0"/>
              <a:t>engagement approaches comparable</a:t>
            </a:r>
            <a:r>
              <a:rPr lang="en-US" sz="1900" dirty="0"/>
              <a:t>?</a:t>
            </a:r>
          </a:p>
          <a:p>
            <a:pPr lvl="1">
              <a:lnSpc>
                <a:spcPct val="110000"/>
              </a:lnSpc>
            </a:pPr>
            <a:r>
              <a:rPr lang="en-US" sz="1900" dirty="0"/>
              <a:t>Which broader lessons can be learned, what is specific to each field and why</a:t>
            </a:r>
            <a:r>
              <a:rPr lang="en-US" sz="1900" dirty="0" smtClean="0"/>
              <a:t>?</a:t>
            </a:r>
          </a:p>
          <a:p>
            <a:pPr>
              <a:lnSpc>
                <a:spcPct val="110000"/>
              </a:lnSpc>
            </a:pPr>
            <a:r>
              <a:rPr lang="en-US" b="1" dirty="0" smtClean="0">
                <a:solidFill>
                  <a:srgbClr val="4AA0B1"/>
                </a:solidFill>
              </a:rPr>
              <a:t>Methodology:</a:t>
            </a:r>
            <a:r>
              <a:rPr lang="en-US" dirty="0" smtClean="0"/>
              <a:t> </a:t>
            </a:r>
            <a:r>
              <a:rPr lang="en-US" b="1" dirty="0" smtClean="0"/>
              <a:t>Case studies</a:t>
            </a:r>
            <a:r>
              <a:rPr lang="en-US" dirty="0" smtClean="0"/>
              <a:t>, but also purposeful mapping, website analysis, surveys</a:t>
            </a:r>
            <a:endParaRPr lang="nl-BE" dirty="0"/>
          </a:p>
        </p:txBody>
      </p:sp>
    </p:spTree>
    <p:extLst>
      <p:ext uri="{BB962C8B-B14F-4D97-AF65-F5344CB8AC3E}">
        <p14:creationId xmlns:p14="http://schemas.microsoft.com/office/powerpoint/2010/main" val="17313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3B840F-3C5D-4E9D-93D6-2858DDF38988}"/>
              </a:ext>
            </a:extLst>
          </p:cNvPr>
          <p:cNvSpPr>
            <a:spLocks noGrp="1"/>
          </p:cNvSpPr>
          <p:nvPr>
            <p:ph type="title"/>
          </p:nvPr>
        </p:nvSpPr>
        <p:spPr/>
        <p:txBody>
          <a:bodyPr>
            <a:normAutofit fontScale="90000"/>
          </a:bodyPr>
          <a:lstStyle/>
          <a:p>
            <a:r>
              <a:rPr lang="en-GB" dirty="0" smtClean="0"/>
              <a:t>WP2 Stakeholder engagement in practice: </a:t>
            </a:r>
            <a:r>
              <a:rPr lang="en-GB" u="sng" dirty="0" smtClean="0"/>
              <a:t>guiding</a:t>
            </a:r>
            <a:r>
              <a:rPr lang="en-GB" dirty="0" smtClean="0"/>
              <a:t> questions</a:t>
            </a:r>
            <a:endParaRPr lang="en-GB" dirty="0"/>
          </a:p>
        </p:txBody>
      </p:sp>
      <p:sp>
        <p:nvSpPr>
          <p:cNvPr id="3" name="Označba mesta vsebine 2">
            <a:extLst>
              <a:ext uri="{FF2B5EF4-FFF2-40B4-BE49-F238E27FC236}">
                <a16:creationId xmlns:a16="http://schemas.microsoft.com/office/drawing/2014/main" id="{7D119414-C412-4A88-871C-86803AE34EC0}"/>
              </a:ext>
            </a:extLst>
          </p:cNvPr>
          <p:cNvSpPr>
            <a:spLocks noGrp="1"/>
          </p:cNvSpPr>
          <p:nvPr>
            <p:ph idx="1"/>
          </p:nvPr>
        </p:nvSpPr>
        <p:spPr>
          <a:xfrm>
            <a:off x="288898" y="1480519"/>
            <a:ext cx="8618034" cy="5037992"/>
          </a:xfrm>
        </p:spPr>
        <p:txBody>
          <a:bodyPr>
            <a:normAutofit/>
          </a:bodyPr>
          <a:lstStyle/>
          <a:p>
            <a:r>
              <a:rPr lang="en-US" sz="2000" dirty="0"/>
              <a:t>Analysis based on a list of guiding questions and sensitizing concepts, e.g.</a:t>
            </a:r>
          </a:p>
          <a:p>
            <a:pPr lvl="1">
              <a:spcBef>
                <a:spcPts val="600"/>
              </a:spcBef>
              <a:spcAft>
                <a:spcPts val="600"/>
              </a:spcAft>
            </a:pPr>
            <a:r>
              <a:rPr lang="en-US" dirty="0" smtClean="0"/>
              <a:t>How </a:t>
            </a:r>
            <a:r>
              <a:rPr lang="en-US" dirty="0"/>
              <a:t>do researchers and practitioners </a:t>
            </a:r>
            <a:r>
              <a:rPr lang="en-US" b="1" dirty="0">
                <a:solidFill>
                  <a:srgbClr val="4AA0B1"/>
                </a:solidFill>
              </a:rPr>
              <a:t>understand and practice stakeholder engagement</a:t>
            </a:r>
            <a:r>
              <a:rPr lang="en-US" dirty="0"/>
              <a:t> (at individual and institutional level)? </a:t>
            </a:r>
          </a:p>
          <a:p>
            <a:pPr lvl="1">
              <a:spcBef>
                <a:spcPts val="600"/>
              </a:spcBef>
              <a:spcAft>
                <a:spcPts val="600"/>
              </a:spcAft>
            </a:pPr>
            <a:r>
              <a:rPr lang="en-US" dirty="0" smtClean="0"/>
              <a:t>What </a:t>
            </a:r>
            <a:r>
              <a:rPr lang="en-US" dirty="0"/>
              <a:t>were the </a:t>
            </a:r>
            <a:r>
              <a:rPr lang="en-US" b="1" dirty="0">
                <a:solidFill>
                  <a:srgbClr val="4AA0B1"/>
                </a:solidFill>
              </a:rPr>
              <a:t>rationales for stakeholder engagement, the final objectives</a:t>
            </a:r>
            <a:r>
              <a:rPr lang="en-US" dirty="0"/>
              <a:t>? </a:t>
            </a:r>
            <a:endParaRPr lang="en-US" dirty="0" smtClean="0"/>
          </a:p>
          <a:p>
            <a:pPr lvl="1">
              <a:spcBef>
                <a:spcPts val="600"/>
              </a:spcBef>
              <a:spcAft>
                <a:spcPts val="600"/>
              </a:spcAft>
            </a:pPr>
            <a:r>
              <a:rPr lang="en-US" dirty="0" smtClean="0"/>
              <a:t>What was the </a:t>
            </a:r>
            <a:r>
              <a:rPr lang="en-US" b="1" dirty="0" smtClean="0">
                <a:solidFill>
                  <a:srgbClr val="4AA0B1"/>
                </a:solidFill>
              </a:rPr>
              <a:t>impact </a:t>
            </a:r>
            <a:r>
              <a:rPr lang="en-US" dirty="0" smtClean="0"/>
              <a:t>of stakeholder engagement?</a:t>
            </a:r>
          </a:p>
          <a:p>
            <a:pPr lvl="1">
              <a:spcBef>
                <a:spcPts val="600"/>
              </a:spcBef>
              <a:spcAft>
                <a:spcPts val="600"/>
              </a:spcAft>
            </a:pPr>
            <a:r>
              <a:rPr lang="en-US" dirty="0" smtClean="0"/>
              <a:t>Are </a:t>
            </a:r>
            <a:r>
              <a:rPr lang="en-US" dirty="0"/>
              <a:t>there any </a:t>
            </a:r>
            <a:r>
              <a:rPr lang="en-US" b="1" dirty="0">
                <a:solidFill>
                  <a:srgbClr val="4AA0B1"/>
                </a:solidFill>
              </a:rPr>
              <a:t>alignments/misalignments between case practice, on the one hand, and external conceptions and prescriptions</a:t>
            </a:r>
            <a:r>
              <a:rPr lang="en-US" dirty="0"/>
              <a:t>, on the other, and if so why? </a:t>
            </a:r>
            <a:endParaRPr lang="en-US" dirty="0" smtClean="0"/>
          </a:p>
          <a:p>
            <a:pPr lvl="1">
              <a:spcBef>
                <a:spcPts val="600"/>
              </a:spcBef>
              <a:spcAft>
                <a:spcPts val="600"/>
              </a:spcAft>
            </a:pPr>
            <a:r>
              <a:rPr lang="en-US" dirty="0" smtClean="0"/>
              <a:t>Which </a:t>
            </a:r>
            <a:r>
              <a:rPr lang="en-US" b="1" dirty="0">
                <a:solidFill>
                  <a:srgbClr val="4AA0B1"/>
                </a:solidFill>
              </a:rPr>
              <a:t>challenges and opportunities</a:t>
            </a:r>
            <a:r>
              <a:rPr lang="en-US" dirty="0"/>
              <a:t> do </a:t>
            </a:r>
            <a:r>
              <a:rPr lang="en-US" dirty="0" smtClean="0"/>
              <a:t>we encounter </a:t>
            </a:r>
            <a:r>
              <a:rPr lang="en-US" dirty="0"/>
              <a:t>for stakeholder engagement in </a:t>
            </a:r>
            <a:r>
              <a:rPr lang="en-US" dirty="0" smtClean="0"/>
              <a:t>specific cases? </a:t>
            </a:r>
          </a:p>
          <a:p>
            <a:pPr lvl="1"/>
            <a:endParaRPr lang="en-US" dirty="0"/>
          </a:p>
          <a:p>
            <a:pPr lvl="1"/>
            <a:endParaRPr lang="en-US" dirty="0"/>
          </a:p>
        </p:txBody>
      </p:sp>
    </p:spTree>
    <p:extLst>
      <p:ext uri="{BB962C8B-B14F-4D97-AF65-F5344CB8AC3E}">
        <p14:creationId xmlns:p14="http://schemas.microsoft.com/office/powerpoint/2010/main" val="630981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7937" y="393895"/>
            <a:ext cx="5178995" cy="871026"/>
          </a:xfrm>
        </p:spPr>
        <p:txBody>
          <a:bodyPr>
            <a:noAutofit/>
          </a:bodyPr>
          <a:lstStyle/>
          <a:p>
            <a:r>
              <a:rPr lang="nl-BE" sz="2000" dirty="0"/>
              <a:t>WP3</a:t>
            </a:r>
            <a:br>
              <a:rPr lang="nl-BE" sz="2000" dirty="0"/>
            </a:br>
            <a:r>
              <a:rPr lang="en-US" sz="2000" dirty="0"/>
              <a:t>Development of radiation protection culture to support the governance of radiological risk</a:t>
            </a:r>
            <a:endParaRPr lang="nl-BE" sz="2000" dirty="0"/>
          </a:p>
        </p:txBody>
      </p:sp>
      <p:sp>
        <p:nvSpPr>
          <p:cNvPr id="3" name="Content Placeholder 2"/>
          <p:cNvSpPr>
            <a:spLocks noGrp="1"/>
          </p:cNvSpPr>
          <p:nvPr>
            <p:ph idx="1"/>
          </p:nvPr>
        </p:nvSpPr>
        <p:spPr>
          <a:xfrm>
            <a:off x="195470" y="1435352"/>
            <a:ext cx="8525933" cy="4859863"/>
          </a:xfrm>
        </p:spPr>
        <p:txBody>
          <a:bodyPr>
            <a:noAutofit/>
          </a:bodyPr>
          <a:lstStyle/>
          <a:p>
            <a:pPr marL="0" indent="0">
              <a:spcAft>
                <a:spcPts val="600"/>
              </a:spcAft>
              <a:buSzPct val="100000"/>
              <a:buNone/>
            </a:pPr>
            <a:r>
              <a:rPr lang="en-GB" sz="1800" b="1" dirty="0">
                <a:solidFill>
                  <a:srgbClr val="4AA0B1"/>
                </a:solidFill>
              </a:rPr>
              <a:t>Objectives</a:t>
            </a:r>
          </a:p>
          <a:p>
            <a:pPr marL="514350" indent="-514350">
              <a:lnSpc>
                <a:spcPct val="120000"/>
              </a:lnSpc>
              <a:spcBef>
                <a:spcPts val="0"/>
              </a:spcBef>
              <a:spcAft>
                <a:spcPts val="600"/>
              </a:spcAft>
              <a:buSzPct val="100000"/>
              <a:buFont typeface="+mj-lt"/>
              <a:buAutoNum type="romanLcPeriod"/>
            </a:pPr>
            <a:r>
              <a:rPr lang="en-GB" sz="1800" dirty="0"/>
              <a:t>To investigate the </a:t>
            </a:r>
            <a:r>
              <a:rPr lang="en-GB" sz="1800" b="1" dirty="0">
                <a:solidFill>
                  <a:srgbClr val="4AA0B1"/>
                </a:solidFill>
              </a:rPr>
              <a:t>role</a:t>
            </a:r>
            <a:r>
              <a:rPr lang="en-GB" sz="1800" dirty="0"/>
              <a:t> </a:t>
            </a:r>
            <a:r>
              <a:rPr lang="en-GB" sz="1800" dirty="0" smtClean="0"/>
              <a:t>and </a:t>
            </a:r>
            <a:r>
              <a:rPr lang="en-GB" sz="1800" b="1" dirty="0">
                <a:solidFill>
                  <a:srgbClr val="4AA0B1"/>
                </a:solidFill>
              </a:rPr>
              <a:t>potential benefit</a:t>
            </a:r>
            <a:r>
              <a:rPr lang="en-GB" sz="1800" dirty="0"/>
              <a:t> of </a:t>
            </a:r>
            <a:r>
              <a:rPr lang="en-GB" sz="1800" b="1" dirty="0">
                <a:solidFill>
                  <a:srgbClr val="4AA0B1"/>
                </a:solidFill>
              </a:rPr>
              <a:t>building</a:t>
            </a:r>
            <a:r>
              <a:rPr lang="en-GB" sz="1800" dirty="0"/>
              <a:t> and </a:t>
            </a:r>
            <a:r>
              <a:rPr lang="en-GB" sz="1800" b="1" dirty="0">
                <a:solidFill>
                  <a:srgbClr val="4AA0B1"/>
                </a:solidFill>
              </a:rPr>
              <a:t>enhancing</a:t>
            </a:r>
            <a:r>
              <a:rPr lang="en-GB" sz="1800" dirty="0"/>
              <a:t> radiation protection culture</a:t>
            </a:r>
            <a:r>
              <a:rPr lang="en-GB" sz="1800" b="1" dirty="0"/>
              <a:t> </a:t>
            </a:r>
            <a:r>
              <a:rPr lang="en-GB" sz="1800" b="1" dirty="0">
                <a:solidFill>
                  <a:srgbClr val="4AA0B1"/>
                </a:solidFill>
              </a:rPr>
              <a:t>for supporting effective stakeholder engagement and informed decision-making</a:t>
            </a:r>
            <a:r>
              <a:rPr lang="en-GB" sz="1800" dirty="0"/>
              <a:t> in relation to radiation protection at </a:t>
            </a:r>
            <a:r>
              <a:rPr lang="en-GB" sz="1800" dirty="0" smtClean="0"/>
              <a:t>individual </a:t>
            </a:r>
            <a:r>
              <a:rPr lang="en-GB" sz="1800" dirty="0"/>
              <a:t>and collective level; </a:t>
            </a:r>
          </a:p>
          <a:p>
            <a:pPr marL="514350" indent="-514350">
              <a:lnSpc>
                <a:spcPct val="120000"/>
              </a:lnSpc>
              <a:spcBef>
                <a:spcPts val="0"/>
              </a:spcBef>
              <a:spcAft>
                <a:spcPts val="600"/>
              </a:spcAft>
              <a:buSzPct val="100000"/>
              <a:buFont typeface="+mj-lt"/>
              <a:buAutoNum type="romanLcPeriod"/>
            </a:pPr>
            <a:r>
              <a:rPr lang="en-GB" sz="1800" dirty="0"/>
              <a:t>To identify </a:t>
            </a:r>
            <a:r>
              <a:rPr lang="en-GB" sz="1800" b="1" dirty="0">
                <a:solidFill>
                  <a:srgbClr val="4AA0B1"/>
                </a:solidFill>
              </a:rPr>
              <a:t>processes</a:t>
            </a:r>
            <a:r>
              <a:rPr lang="en-GB" sz="1800" dirty="0"/>
              <a:t> to </a:t>
            </a:r>
            <a:r>
              <a:rPr lang="en-GB" sz="1800" b="1" dirty="0">
                <a:solidFill>
                  <a:srgbClr val="4AA0B1"/>
                </a:solidFill>
              </a:rPr>
              <a:t>build</a:t>
            </a:r>
            <a:r>
              <a:rPr lang="en-GB" sz="1800" dirty="0"/>
              <a:t> and </a:t>
            </a:r>
            <a:r>
              <a:rPr lang="en-GB" sz="1800" b="1" dirty="0">
                <a:solidFill>
                  <a:srgbClr val="4AA0B1"/>
                </a:solidFill>
              </a:rPr>
              <a:t>transmit</a:t>
            </a:r>
            <a:r>
              <a:rPr lang="en-GB" sz="1800" dirty="0"/>
              <a:t> radiation protection culture, adapted to the </a:t>
            </a:r>
            <a:r>
              <a:rPr lang="en-GB" sz="1800" b="1" dirty="0">
                <a:solidFill>
                  <a:srgbClr val="4AA0B1"/>
                </a:solidFill>
              </a:rPr>
              <a:t>specificities of different exposure situations</a:t>
            </a:r>
            <a:r>
              <a:rPr lang="en-GB" sz="1800" dirty="0"/>
              <a:t>; and </a:t>
            </a:r>
          </a:p>
          <a:p>
            <a:pPr marL="514350" indent="-514350">
              <a:lnSpc>
                <a:spcPct val="120000"/>
              </a:lnSpc>
              <a:spcBef>
                <a:spcPts val="0"/>
              </a:spcBef>
              <a:spcAft>
                <a:spcPts val="600"/>
              </a:spcAft>
              <a:buSzPct val="100000"/>
              <a:buFont typeface="+mj-lt"/>
              <a:buAutoNum type="romanLcPeriod"/>
            </a:pPr>
            <a:r>
              <a:rPr lang="en-GB" sz="1800" dirty="0"/>
              <a:t>To elaborate </a:t>
            </a:r>
            <a:r>
              <a:rPr lang="en-GB" sz="1800" b="1" dirty="0">
                <a:solidFill>
                  <a:srgbClr val="4AA0B1"/>
                </a:solidFill>
              </a:rPr>
              <a:t>guidelines/recommendations</a:t>
            </a:r>
            <a:r>
              <a:rPr lang="en-GB" sz="1800" dirty="0"/>
              <a:t> for building </a:t>
            </a:r>
            <a:r>
              <a:rPr lang="en-GB" sz="1800" dirty="0" smtClean="0"/>
              <a:t>RP culture </a:t>
            </a:r>
            <a:r>
              <a:rPr lang="en-GB" sz="1800" dirty="0"/>
              <a:t>in view of </a:t>
            </a:r>
            <a:r>
              <a:rPr lang="en-GB" sz="1800" b="1" dirty="0">
                <a:solidFill>
                  <a:srgbClr val="4AA0B1"/>
                </a:solidFill>
              </a:rPr>
              <a:t>supporting stakeholder engagement in the governance of radiological risk</a:t>
            </a:r>
            <a:r>
              <a:rPr lang="en-GB" sz="1800" dirty="0">
                <a:solidFill>
                  <a:srgbClr val="4AA0B1"/>
                </a:solidFill>
              </a:rPr>
              <a:t>.</a:t>
            </a:r>
            <a:r>
              <a:rPr lang="en-GB" sz="1800" dirty="0"/>
              <a:t> </a:t>
            </a:r>
            <a:endParaRPr lang="en-GB" sz="1800" dirty="0" smtClean="0"/>
          </a:p>
          <a:p>
            <a:pPr marL="0" indent="0">
              <a:lnSpc>
                <a:spcPct val="120000"/>
              </a:lnSpc>
              <a:spcBef>
                <a:spcPts val="600"/>
              </a:spcBef>
              <a:spcAft>
                <a:spcPts val="600"/>
              </a:spcAft>
              <a:buSzPct val="100000"/>
              <a:buNone/>
            </a:pPr>
            <a:r>
              <a:rPr lang="en-GB" sz="1800" b="1" dirty="0">
                <a:solidFill>
                  <a:srgbClr val="4AA0B1"/>
                </a:solidFill>
              </a:rPr>
              <a:t>Methodology</a:t>
            </a:r>
          </a:p>
          <a:p>
            <a:r>
              <a:rPr lang="fr-FR" sz="1800" dirty="0" smtClean="0"/>
              <a:t>Common </a:t>
            </a:r>
            <a:r>
              <a:rPr lang="fr-FR" sz="1800" dirty="0" err="1" smtClean="0"/>
              <a:t>analysis</a:t>
            </a:r>
            <a:r>
              <a:rPr lang="fr-FR" sz="1800" dirty="0" smtClean="0"/>
              <a:t> </a:t>
            </a:r>
            <a:r>
              <a:rPr lang="fr-FR" sz="1800" dirty="0" err="1"/>
              <a:t>grid</a:t>
            </a:r>
            <a:endParaRPr lang="fr-FR" sz="1800" dirty="0"/>
          </a:p>
          <a:p>
            <a:r>
              <a:rPr lang="fr-FR" sz="1800" dirty="0" smtClean="0"/>
              <a:t>Description </a:t>
            </a:r>
            <a:r>
              <a:rPr lang="fr-FR" sz="1800" dirty="0"/>
              <a:t>of case </a:t>
            </a:r>
            <a:r>
              <a:rPr lang="fr-FR" sz="1800" dirty="0" err="1"/>
              <a:t>studies</a:t>
            </a:r>
            <a:r>
              <a:rPr lang="fr-FR" sz="1800" dirty="0"/>
              <a:t> </a:t>
            </a:r>
            <a:r>
              <a:rPr lang="fr-FR" sz="1800" dirty="0" err="1" smtClean="0"/>
              <a:t>based</a:t>
            </a:r>
            <a:r>
              <a:rPr lang="fr-FR" sz="1800" dirty="0" smtClean="0"/>
              <a:t> </a:t>
            </a:r>
            <a:r>
              <a:rPr lang="fr-FR" sz="1800" dirty="0"/>
              <a:t>on the </a:t>
            </a:r>
            <a:r>
              <a:rPr lang="fr-FR" sz="1800" dirty="0" err="1"/>
              <a:t>practical</a:t>
            </a:r>
            <a:r>
              <a:rPr lang="fr-FR" sz="1800" dirty="0"/>
              <a:t> </a:t>
            </a:r>
            <a:r>
              <a:rPr lang="fr-FR" sz="1800" dirty="0" err="1"/>
              <a:t>experience</a:t>
            </a:r>
            <a:r>
              <a:rPr lang="fr-FR" sz="1800" dirty="0"/>
              <a:t> of the </a:t>
            </a:r>
            <a:r>
              <a:rPr lang="fr-FR" sz="1800" dirty="0" err="1" smtClean="0"/>
              <a:t>partners</a:t>
            </a:r>
            <a:r>
              <a:rPr lang="fr-FR" sz="1800" dirty="0"/>
              <a:t>, </a:t>
            </a:r>
            <a:r>
              <a:rPr lang="fr-FR" sz="1800" dirty="0" err="1"/>
              <a:t>involved</a:t>
            </a:r>
            <a:r>
              <a:rPr lang="fr-FR" sz="1800" dirty="0"/>
              <a:t> in the actions </a:t>
            </a:r>
            <a:r>
              <a:rPr lang="fr-FR" sz="1800" dirty="0" err="1"/>
              <a:t>presented</a:t>
            </a:r>
            <a:endParaRPr lang="fr-FR" sz="1800" dirty="0"/>
          </a:p>
          <a:p>
            <a:pPr>
              <a:lnSpc>
                <a:spcPct val="120000"/>
              </a:lnSpc>
              <a:spcBef>
                <a:spcPts val="0"/>
              </a:spcBef>
              <a:spcAft>
                <a:spcPts val="600"/>
              </a:spcAft>
              <a:buSzPct val="100000"/>
            </a:pPr>
            <a:endParaRPr lang="en-GB" sz="1800" dirty="0"/>
          </a:p>
        </p:txBody>
      </p:sp>
      <p:sp>
        <p:nvSpPr>
          <p:cNvPr id="4" name="Espace réservé du numéro de diapositive 3"/>
          <p:cNvSpPr>
            <a:spLocks noGrp="1"/>
          </p:cNvSpPr>
          <p:nvPr>
            <p:ph type="sldNum" sz="quarter" idx="10"/>
          </p:nvPr>
        </p:nvSpPr>
        <p:spPr/>
        <p:txBody>
          <a:bodyPr/>
          <a:lstStyle/>
          <a:p>
            <a:fld id="{F277BEA8-9B9B-7342-B81C-4D6A4BFD82EA}" type="slidenum">
              <a:rPr lang="fr-FR" smtClean="0"/>
              <a:t>14</a:t>
            </a:fld>
            <a:endParaRPr lang="fr-FR"/>
          </a:p>
        </p:txBody>
      </p:sp>
    </p:spTree>
    <p:extLst>
      <p:ext uri="{BB962C8B-B14F-4D97-AF65-F5344CB8AC3E}">
        <p14:creationId xmlns:p14="http://schemas.microsoft.com/office/powerpoint/2010/main" val="3167429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B712B-020C-A447-9E9D-776B2C8AAACC}"/>
              </a:ext>
            </a:extLst>
          </p:cNvPr>
          <p:cNvSpPr>
            <a:spLocks noGrp="1"/>
          </p:cNvSpPr>
          <p:nvPr>
            <p:ph type="title"/>
          </p:nvPr>
        </p:nvSpPr>
        <p:spPr/>
        <p:txBody>
          <a:bodyPr>
            <a:normAutofit/>
          </a:bodyPr>
          <a:lstStyle/>
          <a:p>
            <a:r>
              <a:rPr lang="fr-FR" sz="2000" dirty="0"/>
              <a:t>WP3 – </a:t>
            </a:r>
            <a:r>
              <a:rPr lang="fr-FR" sz="2000" dirty="0" err="1"/>
              <a:t>Analysis Grid -1</a:t>
            </a:r>
            <a:endParaRPr lang="fr-FR" sz="2000" dirty="0"/>
          </a:p>
        </p:txBody>
      </p:sp>
      <p:sp>
        <p:nvSpPr>
          <p:cNvPr id="3" name="Espace réservé du contenu 2">
            <a:extLst>
              <a:ext uri="{FF2B5EF4-FFF2-40B4-BE49-F238E27FC236}">
                <a16:creationId xmlns:a16="http://schemas.microsoft.com/office/drawing/2014/main" id="{C9B0EEEE-42F8-D642-A7D6-8E76E296EDC8}"/>
              </a:ext>
            </a:extLst>
          </p:cNvPr>
          <p:cNvSpPr>
            <a:spLocks noGrp="1"/>
          </p:cNvSpPr>
          <p:nvPr>
            <p:ph idx="1"/>
          </p:nvPr>
        </p:nvSpPr>
        <p:spPr>
          <a:xfrm>
            <a:off x="368041" y="1517300"/>
            <a:ext cx="8525933" cy="5340700"/>
          </a:xfrm>
        </p:spPr>
        <p:txBody>
          <a:bodyPr>
            <a:noAutofit/>
          </a:bodyPr>
          <a:lstStyle/>
          <a:p>
            <a:pPr>
              <a:spcBef>
                <a:spcPts val="0"/>
              </a:spcBef>
            </a:pPr>
            <a:r>
              <a:rPr lang="en-GB" b="1" dirty="0">
                <a:solidFill>
                  <a:srgbClr val="13A2B4"/>
                </a:solidFill>
              </a:rPr>
              <a:t>Characterisation of case study including type of actions, </a:t>
            </a:r>
            <a:r>
              <a:rPr lang="en-GB" b="1" dirty="0" smtClean="0">
                <a:solidFill>
                  <a:srgbClr val="13A2B4"/>
                </a:solidFill>
              </a:rPr>
              <a:t>processes, e.g.</a:t>
            </a:r>
            <a:endParaRPr lang="en-GB" b="1" dirty="0">
              <a:solidFill>
                <a:srgbClr val="13A2B4"/>
              </a:solidFill>
            </a:endParaRPr>
          </a:p>
          <a:p>
            <a:pPr lvl="1"/>
            <a:r>
              <a:rPr lang="en-GB" dirty="0" smtClean="0"/>
              <a:t>E.g. Context, ‘</a:t>
            </a:r>
            <a:r>
              <a:rPr lang="en-GB" dirty="0"/>
              <a:t>target’ </a:t>
            </a:r>
            <a:r>
              <a:rPr lang="en-GB" dirty="0" smtClean="0"/>
              <a:t>stakeholders, aims </a:t>
            </a:r>
            <a:r>
              <a:rPr lang="en-GB" dirty="0"/>
              <a:t>of RP </a:t>
            </a:r>
            <a:r>
              <a:rPr lang="en-GB" dirty="0" smtClean="0"/>
              <a:t>culture, stakeholders initiating </a:t>
            </a:r>
            <a:r>
              <a:rPr lang="en-GB" dirty="0"/>
              <a:t>the implementation of the actions / </a:t>
            </a:r>
            <a:r>
              <a:rPr lang="en-GB" dirty="0" smtClean="0"/>
              <a:t>processes, evolution </a:t>
            </a:r>
            <a:r>
              <a:rPr lang="en-GB" dirty="0"/>
              <a:t>of the actions with </a:t>
            </a:r>
            <a:r>
              <a:rPr lang="en-GB" dirty="0" smtClean="0"/>
              <a:t>time</a:t>
            </a:r>
          </a:p>
          <a:p>
            <a:pPr>
              <a:spcBef>
                <a:spcPts val="1200"/>
              </a:spcBef>
            </a:pPr>
            <a:r>
              <a:rPr lang="en-GB" b="1" dirty="0" smtClean="0">
                <a:solidFill>
                  <a:srgbClr val="4AA0B1"/>
                </a:solidFill>
              </a:rPr>
              <a:t>Characterization</a:t>
            </a:r>
            <a:r>
              <a:rPr lang="en-GB" b="1" dirty="0" smtClean="0"/>
              <a:t> </a:t>
            </a:r>
            <a:r>
              <a:rPr lang="en-GB" b="1" dirty="0" smtClean="0">
                <a:solidFill>
                  <a:srgbClr val="13A2B4"/>
                </a:solidFill>
              </a:rPr>
              <a:t>of RP culture (elements / definition)</a:t>
            </a:r>
            <a:endParaRPr lang="fr-FR" b="1" dirty="0" smtClean="0">
              <a:solidFill>
                <a:srgbClr val="13A2B4"/>
              </a:solidFill>
            </a:endParaRPr>
          </a:p>
          <a:p>
            <a:pPr lvl="1"/>
            <a:r>
              <a:rPr lang="en-GB" dirty="0" smtClean="0"/>
              <a:t>E.g. Individual </a:t>
            </a:r>
            <a:r>
              <a:rPr lang="en-GB" dirty="0"/>
              <a:t>or collective </a:t>
            </a:r>
            <a:r>
              <a:rPr lang="en-GB" dirty="0" smtClean="0"/>
              <a:t>knowledge, knowledge sharing,  type of knowledge (e.g. radiation </a:t>
            </a:r>
            <a:r>
              <a:rPr lang="en-GB" dirty="0"/>
              <a:t>effects, risks, actions to manage radiation risk situations, </a:t>
            </a:r>
            <a:r>
              <a:rPr lang="en-GB" dirty="0" smtClean="0"/>
              <a:t>radiation hygiene), role </a:t>
            </a:r>
            <a:r>
              <a:rPr lang="en-GB" dirty="0"/>
              <a:t>of </a:t>
            </a:r>
            <a:r>
              <a:rPr lang="en-GB" dirty="0" smtClean="0"/>
              <a:t>historical-societal culture and individual behaviour, specificities of RP culture</a:t>
            </a:r>
          </a:p>
          <a:p>
            <a:pPr>
              <a:spcBef>
                <a:spcPts val="1200"/>
              </a:spcBef>
            </a:pPr>
            <a:r>
              <a:rPr lang="en-GB" b="1" dirty="0">
                <a:solidFill>
                  <a:srgbClr val="4AA0B1"/>
                </a:solidFill>
              </a:rPr>
              <a:t>Development of tools, methods &amp; processes to build, enhance and transmit RP </a:t>
            </a:r>
            <a:r>
              <a:rPr lang="en-GB" b="1" dirty="0" smtClean="0">
                <a:solidFill>
                  <a:srgbClr val="4AA0B1"/>
                </a:solidFill>
              </a:rPr>
              <a:t>culture</a:t>
            </a:r>
          </a:p>
          <a:p>
            <a:pPr lvl="1">
              <a:spcBef>
                <a:spcPts val="0"/>
              </a:spcBef>
            </a:pPr>
            <a:r>
              <a:rPr lang="en-GB" dirty="0"/>
              <a:t>E.g. RP culture dissemination process, efficiency of processes and  influence on practices, understandings, behaviours  of the target stakeholders regarding RP; role of experts; sustainability; addressing scientific uncertainties; </a:t>
            </a:r>
            <a:r>
              <a:rPr lang="en-GB" dirty="0" smtClean="0"/>
              <a:t>inclusiveness</a:t>
            </a:r>
            <a:endParaRPr lang="fr-FR" dirty="0"/>
          </a:p>
        </p:txBody>
      </p:sp>
      <p:sp>
        <p:nvSpPr>
          <p:cNvPr id="4" name="Espace réservé du numéro de diapositive 3">
            <a:extLst>
              <a:ext uri="{FF2B5EF4-FFF2-40B4-BE49-F238E27FC236}">
                <a16:creationId xmlns:a16="http://schemas.microsoft.com/office/drawing/2014/main" id="{FB32D355-EAEB-3B43-9700-F35144AD8967}"/>
              </a:ext>
            </a:extLst>
          </p:cNvPr>
          <p:cNvSpPr>
            <a:spLocks noGrp="1"/>
          </p:cNvSpPr>
          <p:nvPr>
            <p:ph type="sldNum" sz="quarter" idx="10"/>
          </p:nvPr>
        </p:nvSpPr>
        <p:spPr/>
        <p:txBody>
          <a:bodyPr/>
          <a:lstStyle/>
          <a:p>
            <a:fld id="{F277BEA8-9B9B-7342-B81C-4D6A4BFD82EA}" type="slidenum">
              <a:rPr lang="fr-FR" smtClean="0"/>
              <a:t>15</a:t>
            </a:fld>
            <a:endParaRPr lang="fr-FR"/>
          </a:p>
        </p:txBody>
      </p:sp>
    </p:spTree>
    <p:extLst>
      <p:ext uri="{BB962C8B-B14F-4D97-AF65-F5344CB8AC3E}">
        <p14:creationId xmlns:p14="http://schemas.microsoft.com/office/powerpoint/2010/main" val="579270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B712B-020C-A447-9E9D-776B2C8AAACC}"/>
              </a:ext>
            </a:extLst>
          </p:cNvPr>
          <p:cNvSpPr>
            <a:spLocks noGrp="1"/>
          </p:cNvSpPr>
          <p:nvPr>
            <p:ph type="title"/>
          </p:nvPr>
        </p:nvSpPr>
        <p:spPr/>
        <p:txBody>
          <a:bodyPr>
            <a:normAutofit/>
          </a:bodyPr>
          <a:lstStyle/>
          <a:p>
            <a:r>
              <a:rPr lang="fr-FR" sz="2000" dirty="0"/>
              <a:t>WP3 – Analysis </a:t>
            </a:r>
            <a:r>
              <a:rPr lang="fr-FR" sz="2000" dirty="0" err="1"/>
              <a:t>Grid</a:t>
            </a:r>
            <a:r>
              <a:rPr lang="fr-FR" sz="2000" dirty="0"/>
              <a:t> </a:t>
            </a:r>
            <a:r>
              <a:rPr lang="fr-FR" sz="2000" dirty="0" smtClean="0"/>
              <a:t>-2</a:t>
            </a:r>
            <a:endParaRPr lang="fr-FR" sz="2000" dirty="0"/>
          </a:p>
        </p:txBody>
      </p:sp>
      <p:sp>
        <p:nvSpPr>
          <p:cNvPr id="3" name="Espace réservé du contenu 2">
            <a:extLst>
              <a:ext uri="{FF2B5EF4-FFF2-40B4-BE49-F238E27FC236}">
                <a16:creationId xmlns:a16="http://schemas.microsoft.com/office/drawing/2014/main" id="{C9B0EEEE-42F8-D642-A7D6-8E76E296EDC8}"/>
              </a:ext>
            </a:extLst>
          </p:cNvPr>
          <p:cNvSpPr>
            <a:spLocks noGrp="1"/>
          </p:cNvSpPr>
          <p:nvPr>
            <p:ph idx="1"/>
          </p:nvPr>
        </p:nvSpPr>
        <p:spPr>
          <a:xfrm>
            <a:off x="368041" y="1517300"/>
            <a:ext cx="8525933" cy="5340700"/>
          </a:xfrm>
        </p:spPr>
        <p:txBody>
          <a:bodyPr>
            <a:noAutofit/>
          </a:bodyPr>
          <a:lstStyle/>
          <a:p>
            <a:pPr>
              <a:spcBef>
                <a:spcPts val="600"/>
              </a:spcBef>
              <a:spcAft>
                <a:spcPts val="600"/>
              </a:spcAft>
            </a:pPr>
            <a:r>
              <a:rPr lang="en-GB" sz="2200" b="1" dirty="0">
                <a:solidFill>
                  <a:srgbClr val="13A2B4"/>
                </a:solidFill>
              </a:rPr>
              <a:t>Evaluation of the level of RP culture</a:t>
            </a:r>
          </a:p>
          <a:p>
            <a:pPr lvl="1">
              <a:spcBef>
                <a:spcPts val="600"/>
              </a:spcBef>
              <a:spcAft>
                <a:spcPts val="600"/>
              </a:spcAft>
            </a:pPr>
            <a:r>
              <a:rPr lang="en-GB" dirty="0" smtClean="0"/>
              <a:t>E.g. methods and tools to evaluated RP culture; capability </a:t>
            </a:r>
            <a:r>
              <a:rPr lang="en-GB" dirty="0"/>
              <a:t>of target stakeholders to interact with RP professionals (or other actors</a:t>
            </a:r>
            <a:r>
              <a:rPr lang="en-GB" dirty="0" smtClean="0"/>
              <a:t>);  </a:t>
            </a:r>
            <a:r>
              <a:rPr lang="en-GB" dirty="0"/>
              <a:t>willingness </a:t>
            </a:r>
            <a:r>
              <a:rPr lang="en-GB" dirty="0" smtClean="0"/>
              <a:t>and capability </a:t>
            </a:r>
            <a:r>
              <a:rPr lang="en-GB" dirty="0"/>
              <a:t>to be involved in RP decision </a:t>
            </a:r>
            <a:r>
              <a:rPr lang="en-GB" dirty="0" smtClean="0"/>
              <a:t>making, to share common knowledge.</a:t>
            </a:r>
          </a:p>
          <a:p>
            <a:pPr>
              <a:spcBef>
                <a:spcPts val="600"/>
              </a:spcBef>
              <a:spcAft>
                <a:spcPts val="600"/>
              </a:spcAft>
            </a:pPr>
            <a:r>
              <a:rPr lang="en-GB" b="1" dirty="0">
                <a:solidFill>
                  <a:srgbClr val="13A2B4"/>
                </a:solidFill>
              </a:rPr>
              <a:t>Highlighting the role of RP culture</a:t>
            </a:r>
          </a:p>
          <a:p>
            <a:pPr lvl="1">
              <a:spcBef>
                <a:spcPts val="600"/>
              </a:spcBef>
              <a:spcAft>
                <a:spcPts val="600"/>
              </a:spcAft>
            </a:pPr>
            <a:r>
              <a:rPr lang="en-GB" dirty="0" smtClean="0"/>
              <a:t>E.g. contribution of RP culture to the improvement </a:t>
            </a:r>
            <a:r>
              <a:rPr lang="en-GB" dirty="0"/>
              <a:t>of the situation for which the dissemination process has been implemented (decision-making process, stakeholder engagement process, radiation risk management situation, health and well-being of the population, </a:t>
            </a:r>
            <a:r>
              <a:rPr lang="en-GB" dirty="0" smtClean="0"/>
              <a:t>…);  impact of developing </a:t>
            </a:r>
            <a:r>
              <a:rPr lang="en-GB" dirty="0"/>
              <a:t>/ building RP culture? (impacts on the level of exposures, the protection actions, the decision making-processes</a:t>
            </a:r>
            <a:r>
              <a:rPr lang="en-GB" dirty="0" smtClean="0"/>
              <a:t>,…); interaction between RP culture ad stakeholder engagement </a:t>
            </a:r>
          </a:p>
          <a:p>
            <a:pPr>
              <a:spcBef>
                <a:spcPts val="600"/>
              </a:spcBef>
              <a:spcAft>
                <a:spcPts val="600"/>
              </a:spcAft>
            </a:pPr>
            <a:r>
              <a:rPr lang="en-GB" b="1" dirty="0">
                <a:solidFill>
                  <a:srgbClr val="13A2B4"/>
                </a:solidFill>
              </a:rPr>
              <a:t>Connection with the European RP research </a:t>
            </a:r>
            <a:r>
              <a:rPr lang="en-GB" b="1" dirty="0" smtClean="0">
                <a:solidFill>
                  <a:srgbClr val="13A2B4"/>
                </a:solidFill>
              </a:rPr>
              <a:t>programme</a:t>
            </a:r>
            <a:endParaRPr lang="en-GB" b="1" dirty="0">
              <a:solidFill>
                <a:srgbClr val="13A2B4"/>
              </a:solidFill>
            </a:endParaRPr>
          </a:p>
        </p:txBody>
      </p:sp>
      <p:sp>
        <p:nvSpPr>
          <p:cNvPr id="4" name="Espace réservé du numéro de diapositive 3">
            <a:extLst>
              <a:ext uri="{FF2B5EF4-FFF2-40B4-BE49-F238E27FC236}">
                <a16:creationId xmlns:a16="http://schemas.microsoft.com/office/drawing/2014/main" id="{FB32D355-EAEB-3B43-9700-F35144AD8967}"/>
              </a:ext>
            </a:extLst>
          </p:cNvPr>
          <p:cNvSpPr>
            <a:spLocks noGrp="1"/>
          </p:cNvSpPr>
          <p:nvPr>
            <p:ph type="sldNum" sz="quarter" idx="10"/>
          </p:nvPr>
        </p:nvSpPr>
        <p:spPr/>
        <p:txBody>
          <a:bodyPr/>
          <a:lstStyle/>
          <a:p>
            <a:fld id="{F277BEA8-9B9B-7342-B81C-4D6A4BFD82EA}" type="slidenum">
              <a:rPr lang="fr-FR" smtClean="0"/>
              <a:t>16</a:t>
            </a:fld>
            <a:endParaRPr lang="fr-FR"/>
          </a:p>
        </p:txBody>
      </p:sp>
    </p:spTree>
    <p:extLst>
      <p:ext uri="{BB962C8B-B14F-4D97-AF65-F5344CB8AC3E}">
        <p14:creationId xmlns:p14="http://schemas.microsoft.com/office/powerpoint/2010/main" val="2337718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8191" y="4307516"/>
            <a:ext cx="8608741" cy="2126738"/>
          </a:xfrm>
          <a:prstGeom prst="roundRect">
            <a:avLst/>
          </a:prstGeom>
          <a:solidFill>
            <a:srgbClr val="FFD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WP4</a:t>
            </a:r>
            <a:br>
              <a:rPr lang="en-US" dirty="0" smtClean="0"/>
            </a:br>
            <a:r>
              <a:rPr lang="en-US" dirty="0" smtClean="0"/>
              <a:t>Competence </a:t>
            </a:r>
            <a:r>
              <a:rPr lang="en-US" dirty="0"/>
              <a:t>building </a:t>
            </a:r>
            <a:r>
              <a:rPr lang="en-US" dirty="0" smtClean="0"/>
              <a:t/>
            </a:r>
            <a:br>
              <a:rPr lang="en-US" dirty="0" smtClean="0"/>
            </a:br>
            <a:r>
              <a:rPr lang="en-US" dirty="0" smtClean="0"/>
              <a:t>and dissemination</a:t>
            </a:r>
            <a:endParaRPr lang="nl-BE" dirty="0"/>
          </a:p>
        </p:txBody>
      </p:sp>
      <p:sp>
        <p:nvSpPr>
          <p:cNvPr id="3" name="Content Placeholder 2"/>
          <p:cNvSpPr>
            <a:spLocks noGrp="1"/>
          </p:cNvSpPr>
          <p:nvPr>
            <p:ph idx="1"/>
          </p:nvPr>
        </p:nvSpPr>
        <p:spPr>
          <a:xfrm>
            <a:off x="380999" y="1508166"/>
            <a:ext cx="8525933" cy="4926088"/>
          </a:xfrm>
        </p:spPr>
        <p:txBody>
          <a:bodyPr>
            <a:noAutofit/>
          </a:bodyPr>
          <a:lstStyle/>
          <a:p>
            <a:pPr marL="0" indent="0">
              <a:spcBef>
                <a:spcPts val="600"/>
              </a:spcBef>
              <a:buNone/>
            </a:pPr>
            <a:r>
              <a:rPr lang="en-US" sz="2000" b="1" dirty="0">
                <a:solidFill>
                  <a:srgbClr val="4AA0B1"/>
                </a:solidFill>
              </a:rPr>
              <a:t>Objective</a:t>
            </a:r>
            <a:r>
              <a:rPr lang="en-US" sz="2000" dirty="0" smtClean="0"/>
              <a:t>: To </a:t>
            </a:r>
            <a:r>
              <a:rPr lang="en-US" sz="2000" b="1" dirty="0">
                <a:solidFill>
                  <a:srgbClr val="4AA0B1"/>
                </a:solidFill>
              </a:rPr>
              <a:t>disseminate the results </a:t>
            </a:r>
            <a:r>
              <a:rPr lang="en-US" sz="2000" dirty="0"/>
              <a:t>of the project to all stakeholders in the radiation protection </a:t>
            </a:r>
            <a:r>
              <a:rPr lang="en-US" sz="2000" dirty="0" smtClean="0"/>
              <a:t>field and </a:t>
            </a:r>
            <a:r>
              <a:rPr lang="en-US" sz="2000" b="1" dirty="0">
                <a:solidFill>
                  <a:srgbClr val="4AA0B1"/>
                </a:solidFill>
              </a:rPr>
              <a:t>enh</a:t>
            </a:r>
            <a:r>
              <a:rPr lang="en-US" sz="2000" b="1" dirty="0" smtClean="0">
                <a:solidFill>
                  <a:srgbClr val="4AA0B1"/>
                </a:solidFill>
              </a:rPr>
              <a:t>ance mutual learning</a:t>
            </a:r>
            <a:endParaRPr lang="en-US" sz="2000" b="1" dirty="0">
              <a:solidFill>
                <a:srgbClr val="4AA0B1"/>
              </a:solidFill>
            </a:endParaRPr>
          </a:p>
          <a:p>
            <a:pPr>
              <a:spcBef>
                <a:spcPts val="600"/>
              </a:spcBef>
            </a:pPr>
            <a:r>
              <a:rPr lang="en-US" sz="2000" b="1" dirty="0">
                <a:solidFill>
                  <a:srgbClr val="4AA0B1"/>
                </a:solidFill>
              </a:rPr>
              <a:t>Reports and presentations: open access</a:t>
            </a:r>
          </a:p>
          <a:p>
            <a:pPr>
              <a:spcBef>
                <a:spcPts val="0"/>
              </a:spcBef>
            </a:pPr>
            <a:r>
              <a:rPr lang="en-US" sz="2000" b="1" dirty="0">
                <a:solidFill>
                  <a:srgbClr val="4AA0B1"/>
                </a:solidFill>
              </a:rPr>
              <a:t>Roundtables</a:t>
            </a:r>
            <a:r>
              <a:rPr lang="en-US" sz="2000" dirty="0" smtClean="0"/>
              <a:t> and other events at international venues</a:t>
            </a:r>
          </a:p>
          <a:p>
            <a:pPr>
              <a:spcBef>
                <a:spcPts val="0"/>
              </a:spcBef>
            </a:pPr>
            <a:r>
              <a:rPr lang="en-US" sz="2000" b="1" dirty="0">
                <a:solidFill>
                  <a:srgbClr val="4AA0B1"/>
                </a:solidFill>
              </a:rPr>
              <a:t>RICOMET special sessions</a:t>
            </a:r>
          </a:p>
          <a:p>
            <a:pPr>
              <a:spcBef>
                <a:spcPts val="0"/>
              </a:spcBef>
            </a:pPr>
            <a:r>
              <a:rPr lang="en-US" sz="2000" b="1" dirty="0">
                <a:solidFill>
                  <a:srgbClr val="4AA0B1"/>
                </a:solidFill>
              </a:rPr>
              <a:t>W</a:t>
            </a:r>
            <a:r>
              <a:rPr lang="en-US" sz="2000" b="1" dirty="0" smtClean="0">
                <a:solidFill>
                  <a:srgbClr val="4AA0B1"/>
                </a:solidFill>
              </a:rPr>
              <a:t>orkshop on </a:t>
            </a:r>
            <a:r>
              <a:rPr lang="en-US" sz="2000" b="1" dirty="0">
                <a:solidFill>
                  <a:srgbClr val="4AA0B1"/>
                </a:solidFill>
              </a:rPr>
              <a:t>radiation protection </a:t>
            </a:r>
            <a:r>
              <a:rPr lang="en-US" sz="2000" b="1" dirty="0" smtClean="0">
                <a:solidFill>
                  <a:srgbClr val="4AA0B1"/>
                </a:solidFill>
              </a:rPr>
              <a:t>culture </a:t>
            </a:r>
            <a:r>
              <a:rPr lang="en-US" sz="2000" dirty="0" smtClean="0"/>
              <a:t>(Athens, 2019)</a:t>
            </a:r>
            <a:endParaRPr lang="en-US" sz="2000" dirty="0"/>
          </a:p>
          <a:p>
            <a:pPr>
              <a:spcBef>
                <a:spcPts val="0"/>
              </a:spcBef>
            </a:pPr>
            <a:r>
              <a:rPr lang="en-US" sz="2000" b="1" dirty="0" smtClean="0">
                <a:solidFill>
                  <a:srgbClr val="FF9900"/>
                </a:solidFill>
              </a:rPr>
              <a:t>Final project workshop</a:t>
            </a:r>
            <a:endParaRPr lang="en-US" sz="2000" dirty="0" smtClean="0">
              <a:solidFill>
                <a:srgbClr val="FF9900"/>
              </a:solidFill>
            </a:endParaRPr>
          </a:p>
          <a:p>
            <a:pPr>
              <a:spcBef>
                <a:spcPts val="0"/>
              </a:spcBef>
            </a:pPr>
            <a:r>
              <a:rPr lang="en-US" sz="2000" b="1" dirty="0">
                <a:solidFill>
                  <a:srgbClr val="FF9900"/>
                </a:solidFill>
              </a:rPr>
              <a:t>Open access publication </a:t>
            </a:r>
            <a:r>
              <a:rPr lang="en-US" sz="2000" dirty="0"/>
              <a:t>of main project results in </a:t>
            </a:r>
            <a:r>
              <a:rPr lang="en-US" sz="2000" i="1" dirty="0" smtClean="0"/>
              <a:t>Radioprotection</a:t>
            </a:r>
            <a:endParaRPr lang="en-US" sz="2000" i="1" dirty="0"/>
          </a:p>
          <a:p>
            <a:pPr>
              <a:spcBef>
                <a:spcPts val="600"/>
              </a:spcBef>
            </a:pPr>
            <a:endParaRPr lang="en-US" sz="2000" b="1" dirty="0" smtClean="0">
              <a:solidFill>
                <a:srgbClr val="008080"/>
              </a:solidFill>
            </a:endParaRPr>
          </a:p>
          <a:p>
            <a:pPr>
              <a:spcBef>
                <a:spcPts val="600"/>
              </a:spcBef>
            </a:pPr>
            <a:r>
              <a:rPr lang="en-US" sz="2000" b="1" dirty="0" smtClean="0">
                <a:solidFill>
                  <a:srgbClr val="008080"/>
                </a:solidFill>
              </a:rPr>
              <a:t>Synthesis report with recommendations </a:t>
            </a:r>
            <a:r>
              <a:rPr lang="en-US" sz="2000" b="1" dirty="0">
                <a:solidFill>
                  <a:srgbClr val="008080"/>
                </a:solidFill>
              </a:rPr>
              <a:t>for stakeholder engagement </a:t>
            </a:r>
            <a:r>
              <a:rPr lang="en-US" sz="2000" b="1" dirty="0" smtClean="0">
                <a:solidFill>
                  <a:srgbClr val="008080"/>
                </a:solidFill>
              </a:rPr>
              <a:t>and radiation protection culture</a:t>
            </a:r>
          </a:p>
          <a:p>
            <a:pPr lvl="1">
              <a:spcBef>
                <a:spcPts val="600"/>
              </a:spcBef>
            </a:pPr>
            <a:r>
              <a:rPr lang="en-US" b="1" dirty="0" smtClean="0">
                <a:solidFill>
                  <a:srgbClr val="008080"/>
                </a:solidFill>
              </a:rPr>
              <a:t>Draft recommendations to be discussed during this workshop</a:t>
            </a:r>
          </a:p>
          <a:p>
            <a:pPr>
              <a:spcBef>
                <a:spcPts val="600"/>
              </a:spcBef>
            </a:pPr>
            <a:r>
              <a:rPr lang="en-US" sz="2000" b="1" dirty="0" smtClean="0">
                <a:solidFill>
                  <a:srgbClr val="008080"/>
                </a:solidFill>
              </a:rPr>
              <a:t>Knowledge </a:t>
            </a:r>
            <a:r>
              <a:rPr lang="en-US" sz="2000" b="1" dirty="0">
                <a:solidFill>
                  <a:srgbClr val="008080"/>
                </a:solidFill>
              </a:rPr>
              <a:t>base </a:t>
            </a:r>
            <a:r>
              <a:rPr lang="en-US" sz="2000" dirty="0"/>
              <a:t>on stakeholder engagement for the radiation protection community </a:t>
            </a:r>
            <a:r>
              <a:rPr lang="en-US" sz="2000" dirty="0" smtClean="0"/>
              <a:t>covering </a:t>
            </a:r>
            <a:r>
              <a:rPr lang="en-US" sz="2000" dirty="0"/>
              <a:t>three exposure </a:t>
            </a:r>
            <a:r>
              <a:rPr lang="en-US" sz="2000" dirty="0" smtClean="0"/>
              <a:t>situations</a:t>
            </a:r>
            <a:endParaRPr lang="en-US" sz="1800" dirty="0"/>
          </a:p>
          <a:p>
            <a:pPr>
              <a:spcBef>
                <a:spcPts val="600"/>
              </a:spcBef>
            </a:pPr>
            <a:endParaRPr lang="en-US" sz="1600"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875" y="1957313"/>
            <a:ext cx="1392164" cy="173778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0884" y="2757539"/>
            <a:ext cx="1453503" cy="1090127"/>
          </a:xfrm>
          <a:prstGeom prst="rect">
            <a:avLst/>
          </a:prstGeom>
        </p:spPr>
      </p:pic>
    </p:spTree>
    <p:extLst>
      <p:ext uri="{BB962C8B-B14F-4D97-AF65-F5344CB8AC3E}">
        <p14:creationId xmlns:p14="http://schemas.microsoft.com/office/powerpoint/2010/main" val="275679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workshop</a:t>
            </a:r>
            <a:endParaRPr lang="en-US" dirty="0"/>
          </a:p>
        </p:txBody>
      </p:sp>
      <p:sp>
        <p:nvSpPr>
          <p:cNvPr id="3" name="Content Placeholder 2"/>
          <p:cNvSpPr>
            <a:spLocks noGrp="1"/>
          </p:cNvSpPr>
          <p:nvPr>
            <p:ph idx="1"/>
          </p:nvPr>
        </p:nvSpPr>
        <p:spPr/>
        <p:txBody>
          <a:bodyPr>
            <a:normAutofit/>
          </a:bodyPr>
          <a:lstStyle/>
          <a:p>
            <a:pPr>
              <a:spcAft>
                <a:spcPts val="600"/>
              </a:spcAft>
            </a:pPr>
            <a:r>
              <a:rPr lang="en-US" sz="2800" b="1" dirty="0" smtClean="0">
                <a:solidFill>
                  <a:srgbClr val="4AA0B1"/>
                </a:solidFill>
              </a:rPr>
              <a:t>Presentations:</a:t>
            </a:r>
            <a:r>
              <a:rPr lang="en-US" sz="2800" dirty="0" smtClean="0"/>
              <a:t> summary of findings</a:t>
            </a:r>
          </a:p>
          <a:p>
            <a:pPr>
              <a:spcAft>
                <a:spcPts val="600"/>
              </a:spcAft>
            </a:pPr>
            <a:r>
              <a:rPr lang="en-US" sz="2800" b="1" dirty="0" smtClean="0">
                <a:solidFill>
                  <a:srgbClr val="4AA0B1"/>
                </a:solidFill>
              </a:rPr>
              <a:t>Details on case studies </a:t>
            </a:r>
            <a:r>
              <a:rPr lang="en-US" sz="2800" dirty="0" smtClean="0"/>
              <a:t>for stakeholder engagement in practice and radiation protection culture: in posters</a:t>
            </a:r>
          </a:p>
          <a:p>
            <a:pPr>
              <a:spcAft>
                <a:spcPts val="600"/>
              </a:spcAft>
            </a:pPr>
            <a:r>
              <a:rPr lang="en-US" sz="2800" b="1" dirty="0" smtClean="0">
                <a:solidFill>
                  <a:srgbClr val="4AA0B1"/>
                </a:solidFill>
              </a:rPr>
              <a:t>Discussions:</a:t>
            </a:r>
            <a:r>
              <a:rPr lang="en-US" sz="2800" dirty="0" smtClean="0"/>
              <a:t> findings and recommendations, particularly putting them into practice</a:t>
            </a:r>
            <a:endParaRPr lang="en-US" sz="2800" dirty="0"/>
          </a:p>
        </p:txBody>
      </p:sp>
      <p:sp>
        <p:nvSpPr>
          <p:cNvPr id="4" name="Slide Number Placeholder 3"/>
          <p:cNvSpPr>
            <a:spLocks noGrp="1"/>
          </p:cNvSpPr>
          <p:nvPr>
            <p:ph type="sldNum" sz="quarter" idx="10"/>
          </p:nvPr>
        </p:nvSpPr>
        <p:spPr/>
        <p:txBody>
          <a:bodyPr/>
          <a:lstStyle/>
          <a:p>
            <a:fld id="{F277BEA8-9B9B-7342-B81C-4D6A4BFD82EA}" type="slidenum">
              <a:rPr lang="fr-FR" smtClean="0"/>
              <a:t>18</a:t>
            </a:fld>
            <a:endParaRPr lang="fr-FR"/>
          </a:p>
        </p:txBody>
      </p:sp>
    </p:spTree>
    <p:extLst>
      <p:ext uri="{BB962C8B-B14F-4D97-AF65-F5344CB8AC3E}">
        <p14:creationId xmlns:p14="http://schemas.microsoft.com/office/powerpoint/2010/main" val="4276360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096" y="1378856"/>
            <a:ext cx="4688785" cy="2651955"/>
            <a:chOff x="-44096" y="1378856"/>
            <a:chExt cx="4688785" cy="2651955"/>
          </a:xfrm>
        </p:grpSpPr>
        <p:pic>
          <p:nvPicPr>
            <p:cNvPr id="13" name="Picture 12"/>
            <p:cNvPicPr>
              <a:picLocks noChangeAspect="1"/>
            </p:cNvPicPr>
            <p:nvPr/>
          </p:nvPicPr>
          <p:blipFill>
            <a:blip r:embed="rId3"/>
            <a:stretch>
              <a:fillRect/>
            </a:stretch>
          </p:blipFill>
          <p:spPr>
            <a:xfrm>
              <a:off x="200062" y="1378856"/>
              <a:ext cx="3109341" cy="2651955"/>
            </a:xfrm>
            <a:prstGeom prst="rect">
              <a:avLst/>
            </a:prstGeom>
          </p:spPr>
        </p:pic>
        <p:pic>
          <p:nvPicPr>
            <p:cNvPr id="12" name="Picture 11"/>
            <p:cNvPicPr>
              <a:picLocks noChangeAspect="1"/>
            </p:cNvPicPr>
            <p:nvPr/>
          </p:nvPicPr>
          <p:blipFill rotWithShape="1">
            <a:blip r:embed="rId4"/>
            <a:srcRect l="2838" t="43864" r="4595"/>
            <a:stretch/>
          </p:blipFill>
          <p:spPr>
            <a:xfrm>
              <a:off x="-44096" y="2968669"/>
              <a:ext cx="4688785" cy="640499"/>
            </a:xfrm>
            <a:prstGeom prst="rect">
              <a:avLst/>
            </a:prstGeom>
          </p:spPr>
        </p:pic>
        <p:cxnSp>
          <p:nvCxnSpPr>
            <p:cNvPr id="16" name="Straight Connector 15"/>
            <p:cNvCxnSpPr/>
            <p:nvPr/>
          </p:nvCxnSpPr>
          <p:spPr>
            <a:xfrm>
              <a:off x="1371601" y="3466272"/>
              <a:ext cx="3160643" cy="29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9644" y="3609168"/>
              <a:ext cx="1681964" cy="308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641000"/>
            <a:ext cx="10706545" cy="2139069"/>
            <a:chOff x="492919" y="4184191"/>
            <a:chExt cx="10706545" cy="2139069"/>
          </a:xfrm>
        </p:grpSpPr>
        <p:pic>
          <p:nvPicPr>
            <p:cNvPr id="9" name="Picture 8"/>
            <p:cNvPicPr>
              <a:picLocks noChangeAspect="1"/>
            </p:cNvPicPr>
            <p:nvPr/>
          </p:nvPicPr>
          <p:blipFill>
            <a:blip r:embed="rId5"/>
            <a:stretch>
              <a:fillRect/>
            </a:stretch>
          </p:blipFill>
          <p:spPr>
            <a:xfrm>
              <a:off x="492919" y="4184191"/>
              <a:ext cx="4193381" cy="1622948"/>
            </a:xfrm>
            <a:prstGeom prst="rect">
              <a:avLst/>
            </a:prstGeom>
          </p:spPr>
        </p:pic>
        <p:pic>
          <p:nvPicPr>
            <p:cNvPr id="7" name="Picture 6"/>
            <p:cNvPicPr>
              <a:picLocks noChangeAspect="1"/>
            </p:cNvPicPr>
            <p:nvPr/>
          </p:nvPicPr>
          <p:blipFill rotWithShape="1">
            <a:blip r:embed="rId6">
              <a:duotone>
                <a:schemeClr val="accent5">
                  <a:shade val="45000"/>
                  <a:satMod val="135000"/>
                </a:schemeClr>
                <a:prstClr val="white"/>
              </a:duotone>
            </a:blip>
            <a:srcRect t="-14247" b="-1"/>
            <a:stretch/>
          </p:blipFill>
          <p:spPr>
            <a:xfrm>
              <a:off x="2300297" y="4772234"/>
              <a:ext cx="8899167" cy="1551026"/>
            </a:xfrm>
            <a:prstGeom prst="rect">
              <a:avLst/>
            </a:prstGeom>
          </p:spPr>
        </p:pic>
        <p:sp>
          <p:nvSpPr>
            <p:cNvPr id="8" name="Oval 7"/>
            <p:cNvSpPr/>
            <p:nvPr/>
          </p:nvSpPr>
          <p:spPr>
            <a:xfrm>
              <a:off x="4082653" y="5610474"/>
              <a:ext cx="4750594" cy="3500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1" name="Picture 10"/>
          <p:cNvPicPr>
            <a:picLocks noChangeAspect="1"/>
          </p:cNvPicPr>
          <p:nvPr/>
        </p:nvPicPr>
        <p:blipFill>
          <a:blip r:embed="rId7"/>
          <a:stretch>
            <a:fillRect/>
          </a:stretch>
        </p:blipFill>
        <p:spPr>
          <a:xfrm>
            <a:off x="5191953" y="2697217"/>
            <a:ext cx="5078482" cy="781981"/>
          </a:xfrm>
          <a:prstGeom prst="rect">
            <a:avLst/>
          </a:prstGeom>
        </p:spPr>
      </p:pic>
      <p:sp>
        <p:nvSpPr>
          <p:cNvPr id="22" name="Oval 21"/>
          <p:cNvSpPr/>
          <p:nvPr/>
        </p:nvSpPr>
        <p:spPr>
          <a:xfrm>
            <a:off x="6589127" y="2755684"/>
            <a:ext cx="1815548" cy="2955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4" name="Picture 13"/>
          <p:cNvPicPr>
            <a:picLocks noChangeAspect="1"/>
          </p:cNvPicPr>
          <p:nvPr/>
        </p:nvPicPr>
        <p:blipFill>
          <a:blip r:embed="rId8"/>
          <a:stretch>
            <a:fillRect/>
          </a:stretch>
        </p:blipFill>
        <p:spPr>
          <a:xfrm>
            <a:off x="4964750" y="719518"/>
            <a:ext cx="3583256" cy="1948887"/>
          </a:xfrm>
          <a:prstGeom prst="rect">
            <a:avLst/>
          </a:prstGeom>
        </p:spPr>
      </p:pic>
      <p:grpSp>
        <p:nvGrpSpPr>
          <p:cNvPr id="28" name="Group 27"/>
          <p:cNvGrpSpPr/>
          <p:nvPr/>
        </p:nvGrpSpPr>
        <p:grpSpPr>
          <a:xfrm>
            <a:off x="4499104" y="3479198"/>
            <a:ext cx="4750594" cy="1949191"/>
            <a:chOff x="4499104" y="3479198"/>
            <a:chExt cx="4750594" cy="1949191"/>
          </a:xfrm>
        </p:grpSpPr>
        <p:pic>
          <p:nvPicPr>
            <p:cNvPr id="23" name="Picture 22"/>
            <p:cNvPicPr>
              <a:picLocks noChangeAspect="1"/>
            </p:cNvPicPr>
            <p:nvPr/>
          </p:nvPicPr>
          <p:blipFill>
            <a:blip r:embed="rId9">
              <a:duotone>
                <a:prstClr val="black"/>
                <a:schemeClr val="accent6">
                  <a:tint val="45000"/>
                  <a:satMod val="400000"/>
                </a:schemeClr>
              </a:duotone>
            </a:blip>
            <a:stretch>
              <a:fillRect/>
            </a:stretch>
          </p:blipFill>
          <p:spPr>
            <a:xfrm>
              <a:off x="4644689" y="3479198"/>
              <a:ext cx="4459425" cy="1949191"/>
            </a:xfrm>
            <a:prstGeom prst="rect">
              <a:avLst/>
            </a:prstGeom>
          </p:spPr>
        </p:pic>
        <p:sp>
          <p:nvSpPr>
            <p:cNvPr id="27" name="Oval 26"/>
            <p:cNvSpPr/>
            <p:nvPr/>
          </p:nvSpPr>
          <p:spPr>
            <a:xfrm>
              <a:off x="4499104" y="4747677"/>
              <a:ext cx="4750594" cy="3500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192142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entry points</a:t>
            </a:r>
            <a:endParaRPr lang="nl-BE" b="1" dirty="0"/>
          </a:p>
        </p:txBody>
      </p:sp>
      <p:sp>
        <p:nvSpPr>
          <p:cNvPr id="3" name="Content Placeholder 2"/>
          <p:cNvSpPr>
            <a:spLocks noGrp="1"/>
          </p:cNvSpPr>
          <p:nvPr>
            <p:ph idx="1"/>
          </p:nvPr>
        </p:nvSpPr>
        <p:spPr>
          <a:xfrm>
            <a:off x="381000" y="1717040"/>
            <a:ext cx="8525933" cy="4459923"/>
          </a:xfrm>
        </p:spPr>
        <p:txBody>
          <a:bodyPr>
            <a:normAutofit/>
          </a:bodyPr>
          <a:lstStyle/>
          <a:p>
            <a:pPr lvl="0"/>
            <a:r>
              <a:rPr lang="en-US" sz="2400" dirty="0"/>
              <a:t>S</a:t>
            </a:r>
            <a:r>
              <a:rPr lang="en-US" sz="2400" dirty="0" smtClean="0"/>
              <a:t>takeholder engagement </a:t>
            </a:r>
            <a:r>
              <a:rPr lang="en-US" sz="2400" dirty="0"/>
              <a:t>and informed decision-making are </a:t>
            </a:r>
            <a:r>
              <a:rPr lang="en-US" sz="2400" dirty="0" smtClean="0"/>
              <a:t>increasingly </a:t>
            </a:r>
            <a:r>
              <a:rPr lang="en-US" sz="2400" dirty="0"/>
              <a:t>recognized as essential </a:t>
            </a:r>
            <a:r>
              <a:rPr lang="en-US" sz="2400" dirty="0" smtClean="0"/>
              <a:t>in the governance </a:t>
            </a:r>
            <a:r>
              <a:rPr lang="en-US" sz="2400" dirty="0"/>
              <a:t>of radiological </a:t>
            </a:r>
            <a:r>
              <a:rPr lang="en-US" sz="2400" dirty="0" smtClean="0"/>
              <a:t>risks.</a:t>
            </a:r>
            <a:endParaRPr lang="nl-BE" sz="2400" dirty="0"/>
          </a:p>
          <a:p>
            <a:pPr lvl="0"/>
            <a:r>
              <a:rPr lang="en-US" sz="2400" dirty="0"/>
              <a:t>However, the practical implementation of policy and legal </a:t>
            </a:r>
            <a:r>
              <a:rPr lang="en-US" sz="2400" dirty="0" smtClean="0"/>
              <a:t>requirements for stakeholder </a:t>
            </a:r>
            <a:r>
              <a:rPr lang="en-US" sz="2400" dirty="0"/>
              <a:t>engagement is confronted with multiple challenges.</a:t>
            </a:r>
            <a:endParaRPr lang="nl-BE" sz="2400" dirty="0"/>
          </a:p>
          <a:p>
            <a:pPr lvl="0"/>
            <a:r>
              <a:rPr lang="en-US" sz="2400" dirty="0"/>
              <a:t>We must therefore better understand </a:t>
            </a:r>
            <a:r>
              <a:rPr lang="en-US" sz="2400" b="1" i="1" dirty="0">
                <a:solidFill>
                  <a:srgbClr val="4AA0B1"/>
                </a:solidFill>
              </a:rPr>
              <a:t>why, when</a:t>
            </a:r>
            <a:r>
              <a:rPr lang="en-US" sz="2400" b="1" dirty="0">
                <a:solidFill>
                  <a:srgbClr val="4AA0B1"/>
                </a:solidFill>
              </a:rPr>
              <a:t> </a:t>
            </a:r>
            <a:r>
              <a:rPr lang="en-US" sz="2400" dirty="0"/>
              <a:t>and </a:t>
            </a:r>
            <a:r>
              <a:rPr lang="en-US" sz="2400" b="1" i="1" dirty="0">
                <a:solidFill>
                  <a:srgbClr val="4AA0B1"/>
                </a:solidFill>
              </a:rPr>
              <a:t>how</a:t>
            </a:r>
            <a:r>
              <a:rPr lang="en-US" sz="2400" dirty="0">
                <a:solidFill>
                  <a:srgbClr val="4AA0B1"/>
                </a:solidFill>
              </a:rPr>
              <a:t> </a:t>
            </a:r>
            <a:r>
              <a:rPr lang="en-US" sz="2400" b="1" dirty="0" smtClean="0">
                <a:solidFill>
                  <a:srgbClr val="4AA0B1"/>
                </a:solidFill>
              </a:rPr>
              <a:t>stakeholders engage </a:t>
            </a:r>
            <a:r>
              <a:rPr lang="en-US" sz="2400" b="1" dirty="0">
                <a:solidFill>
                  <a:srgbClr val="4AA0B1"/>
                </a:solidFill>
              </a:rPr>
              <a:t>in radiation protection</a:t>
            </a:r>
            <a:r>
              <a:rPr lang="en-US" sz="2400" dirty="0">
                <a:solidFill>
                  <a:srgbClr val="4AA0B1"/>
                </a:solidFill>
              </a:rPr>
              <a:t>.</a:t>
            </a:r>
            <a:r>
              <a:rPr lang="en-US" sz="2400" dirty="0">
                <a:solidFill>
                  <a:srgbClr val="007DC3"/>
                </a:solidFill>
              </a:rPr>
              <a:t> </a:t>
            </a:r>
            <a:endParaRPr lang="en-US" sz="2400" dirty="0" smtClean="0">
              <a:solidFill>
                <a:srgbClr val="007DC3"/>
              </a:solidFill>
            </a:endParaRPr>
          </a:p>
          <a:p>
            <a:pPr lvl="0"/>
            <a:r>
              <a:rPr lang="en-US" sz="2400" dirty="0" smtClean="0"/>
              <a:t>This </a:t>
            </a:r>
            <a:r>
              <a:rPr lang="en-US" sz="2400" dirty="0"/>
              <a:t>understanding </a:t>
            </a:r>
            <a:r>
              <a:rPr lang="en-US" sz="2400" dirty="0" smtClean="0"/>
              <a:t>will facilitate </a:t>
            </a:r>
            <a:r>
              <a:rPr lang="en-US" sz="2400" dirty="0"/>
              <a:t>the development of guidelines </a:t>
            </a:r>
            <a:r>
              <a:rPr lang="en-US" sz="2400" dirty="0" smtClean="0"/>
              <a:t>and recommendations for </a:t>
            </a:r>
            <a:r>
              <a:rPr lang="en-US" sz="2400" dirty="0"/>
              <a:t>a </a:t>
            </a:r>
            <a:r>
              <a:rPr lang="en-US" sz="2400" b="1" dirty="0">
                <a:solidFill>
                  <a:srgbClr val="4AA0B1"/>
                </a:solidFill>
              </a:rPr>
              <a:t>more robust stakeholder engagement in radiation </a:t>
            </a:r>
            <a:r>
              <a:rPr lang="en-US" sz="2400" b="1" dirty="0" smtClean="0">
                <a:solidFill>
                  <a:srgbClr val="4AA0B1"/>
                </a:solidFill>
              </a:rPr>
              <a:t>protection</a:t>
            </a:r>
            <a:r>
              <a:rPr lang="en-US" sz="2400" dirty="0" smtClean="0"/>
              <a:t>.</a:t>
            </a:r>
            <a:endParaRPr lang="nl-BE" sz="2400" dirty="0"/>
          </a:p>
        </p:txBody>
      </p:sp>
    </p:spTree>
    <p:extLst>
      <p:ext uri="{BB962C8B-B14F-4D97-AF65-F5344CB8AC3E}">
        <p14:creationId xmlns:p14="http://schemas.microsoft.com/office/powerpoint/2010/main" val="356552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a:t>
            </a:r>
            <a:endParaRPr lang="nl-BE" dirty="0"/>
          </a:p>
        </p:txBody>
      </p:sp>
      <p:sp>
        <p:nvSpPr>
          <p:cNvPr id="3" name="Content Placeholder 2"/>
          <p:cNvSpPr>
            <a:spLocks noGrp="1"/>
          </p:cNvSpPr>
          <p:nvPr>
            <p:ph idx="1"/>
          </p:nvPr>
        </p:nvSpPr>
        <p:spPr>
          <a:xfrm>
            <a:off x="496747" y="1637076"/>
            <a:ext cx="8525933" cy="3949578"/>
          </a:xfrm>
        </p:spPr>
        <p:txBody>
          <a:bodyPr/>
          <a:lstStyle/>
          <a:p>
            <a:r>
              <a:rPr lang="en-GB" b="1" dirty="0" err="1" smtClean="0">
                <a:solidFill>
                  <a:srgbClr val="4AA0B1"/>
                </a:solidFill>
              </a:rPr>
              <a:t>ENhancinG</a:t>
            </a:r>
            <a:r>
              <a:rPr lang="en-GB" b="1" dirty="0" smtClean="0">
                <a:solidFill>
                  <a:srgbClr val="4AA0B1"/>
                </a:solidFill>
              </a:rPr>
              <a:t> </a:t>
            </a:r>
            <a:r>
              <a:rPr lang="en-GB" b="1" dirty="0" err="1">
                <a:solidFill>
                  <a:srgbClr val="4AA0B1"/>
                </a:solidFill>
              </a:rPr>
              <a:t>stAkeholder</a:t>
            </a:r>
            <a:r>
              <a:rPr lang="en-GB" b="1" dirty="0">
                <a:solidFill>
                  <a:srgbClr val="4AA0B1"/>
                </a:solidFill>
              </a:rPr>
              <a:t> participation in the </a:t>
            </a:r>
            <a:r>
              <a:rPr lang="en-GB" b="1" dirty="0" err="1">
                <a:solidFill>
                  <a:srgbClr val="4AA0B1"/>
                </a:solidFill>
              </a:rPr>
              <a:t>GovernancE</a:t>
            </a:r>
            <a:r>
              <a:rPr lang="en-GB" b="1" dirty="0">
                <a:solidFill>
                  <a:srgbClr val="4AA0B1"/>
                </a:solidFill>
              </a:rPr>
              <a:t> of radiological </a:t>
            </a:r>
            <a:r>
              <a:rPr lang="en-GB" b="1" dirty="0" smtClean="0">
                <a:solidFill>
                  <a:srgbClr val="4AA0B1"/>
                </a:solidFill>
              </a:rPr>
              <a:t>risks</a:t>
            </a:r>
            <a:r>
              <a:rPr lang="en-GB" dirty="0" smtClean="0"/>
              <a:t> </a:t>
            </a:r>
            <a:r>
              <a:rPr lang="en-GB" dirty="0"/>
              <a:t>for improved radiation protection and informed decision-making</a:t>
            </a:r>
            <a:endParaRPr lang="en-US" dirty="0" smtClean="0"/>
          </a:p>
          <a:p>
            <a:r>
              <a:rPr lang="en-US" sz="2000" dirty="0"/>
              <a:t>November 2017 - November </a:t>
            </a:r>
            <a:r>
              <a:rPr lang="en-US" sz="2000" dirty="0" smtClean="0"/>
              <a:t>2019</a:t>
            </a:r>
          </a:p>
          <a:p>
            <a:r>
              <a:rPr lang="en-US" sz="2000" dirty="0"/>
              <a:t>Total cost: EUR </a:t>
            </a:r>
            <a:r>
              <a:rPr lang="en-GB" sz="2000" dirty="0"/>
              <a:t>777,442.00</a:t>
            </a:r>
            <a:r>
              <a:rPr lang="en-US" sz="2000" dirty="0"/>
              <a:t>. Funded by EU: </a:t>
            </a:r>
            <a:r>
              <a:rPr lang="en-US" sz="2000" b="1" dirty="0"/>
              <a:t>EUR </a:t>
            </a:r>
            <a:r>
              <a:rPr lang="en-GB" sz="2000" b="1" dirty="0"/>
              <a:t>475,640.00</a:t>
            </a:r>
            <a:endParaRPr lang="en-US" sz="2000" dirty="0"/>
          </a:p>
        </p:txBody>
      </p:sp>
      <p:grpSp>
        <p:nvGrpSpPr>
          <p:cNvPr id="4" name="Group 3"/>
          <p:cNvGrpSpPr/>
          <p:nvPr/>
        </p:nvGrpSpPr>
        <p:grpSpPr>
          <a:xfrm>
            <a:off x="496747" y="4108174"/>
            <a:ext cx="8058794" cy="2380046"/>
            <a:chOff x="-9814" y="3060495"/>
            <a:chExt cx="9251259" cy="3261425"/>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54" y="3193239"/>
              <a:ext cx="1633740" cy="110845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6083" y="3060495"/>
              <a:ext cx="1886730" cy="70015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5728" y="4544022"/>
              <a:ext cx="2260515" cy="767570"/>
            </a:xfrm>
            <a:prstGeom prst="rect">
              <a:avLst/>
            </a:prstGeom>
          </p:spPr>
        </p:pic>
        <p:pic>
          <p:nvPicPr>
            <p:cNvPr id="23" name="Slika 1" descr="cid:508fc9c3-310a-474e-9e96-f962ea5ee301@eimv.si"/>
            <p:cNvPicPr/>
            <p:nvPr/>
          </p:nvPicPr>
          <p:blipFill>
            <a:blip r:embed="rId6" r:link="rId7" cstate="print"/>
            <a:srcRect/>
            <a:stretch>
              <a:fillRect/>
            </a:stretch>
          </p:blipFill>
          <p:spPr bwMode="auto">
            <a:xfrm>
              <a:off x="4150387" y="3306114"/>
              <a:ext cx="1308031" cy="359520"/>
            </a:xfrm>
            <a:prstGeom prst="rect">
              <a:avLst/>
            </a:prstGeom>
            <a:noFill/>
            <a:ln w="9525">
              <a:noFill/>
              <a:miter lim="800000"/>
              <a:headEnd/>
              <a:tailEnd/>
            </a:ln>
          </p:spPr>
        </p:pic>
        <p:pic>
          <p:nvPicPr>
            <p:cNvPr id="25" name="Picture 24"/>
            <p:cNvPicPr>
              <a:picLocks noChangeAspect="1"/>
            </p:cNvPicPr>
            <p:nvPr/>
          </p:nvPicPr>
          <p:blipFill>
            <a:blip r:embed="rId8"/>
            <a:stretch>
              <a:fillRect/>
            </a:stretch>
          </p:blipFill>
          <p:spPr>
            <a:xfrm>
              <a:off x="4787711" y="5428223"/>
              <a:ext cx="1601317" cy="893697"/>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3076" y="4098204"/>
              <a:ext cx="2192131" cy="755700"/>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2388" y="4388639"/>
              <a:ext cx="1318044" cy="1039584"/>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5763" y="5112760"/>
              <a:ext cx="1413064" cy="1116777"/>
            </a:xfrm>
            <a:prstGeom prst="rect">
              <a:avLst/>
            </a:prstGeom>
          </p:spPr>
        </p:pic>
        <p:pic>
          <p:nvPicPr>
            <p:cNvPr id="30" name="Obrázok 4"/>
            <p:cNvPicPr/>
            <p:nvPr/>
          </p:nvPicPr>
          <p:blipFill>
            <a:blip r:embed="rId12">
              <a:extLst>
                <a:ext uri="{28A0092B-C50C-407E-A947-70E740481C1C}">
                  <a14:useLocalDpi xmlns:a14="http://schemas.microsoft.com/office/drawing/2010/main" val="0"/>
                </a:ext>
              </a:extLst>
            </a:blip>
            <a:srcRect/>
            <a:stretch>
              <a:fillRect/>
            </a:stretch>
          </p:blipFill>
          <p:spPr bwMode="auto">
            <a:xfrm>
              <a:off x="6832074" y="3148508"/>
              <a:ext cx="1093454" cy="808667"/>
            </a:xfrm>
            <a:prstGeom prst="rect">
              <a:avLst/>
            </a:prstGeom>
            <a:noFill/>
            <a:ln>
              <a:noFill/>
            </a:ln>
          </p:spPr>
        </p:pic>
        <p:pic>
          <p:nvPicPr>
            <p:cNvPr id="31" name="Picture 30"/>
            <p:cNvPicPr>
              <a:picLocks noChangeAspect="1"/>
            </p:cNvPicPr>
            <p:nvPr/>
          </p:nvPicPr>
          <p:blipFill>
            <a:blip r:embed="rId13"/>
            <a:stretch>
              <a:fillRect/>
            </a:stretch>
          </p:blipFill>
          <p:spPr>
            <a:xfrm>
              <a:off x="7559344" y="3871731"/>
              <a:ext cx="1347588" cy="511585"/>
            </a:xfrm>
            <a:prstGeom prst="rect">
              <a:avLst/>
            </a:prstGeom>
          </p:spPr>
        </p:pic>
        <p:pic>
          <p:nvPicPr>
            <p:cNvPr id="32" name="Picture 31"/>
            <p:cNvPicPr>
              <a:picLocks noChangeAspect="1"/>
            </p:cNvPicPr>
            <p:nvPr/>
          </p:nvPicPr>
          <p:blipFill>
            <a:blip r:embed="rId14" cstate="print">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tretch>
              <a:fillRect/>
            </a:stretch>
          </p:blipFill>
          <p:spPr>
            <a:xfrm>
              <a:off x="-9814" y="4737661"/>
              <a:ext cx="3141033" cy="1536775"/>
            </a:xfrm>
            <a:prstGeom prst="rect">
              <a:avLst/>
            </a:prstGeom>
          </p:spPr>
        </p:pic>
        <p:pic>
          <p:nvPicPr>
            <p:cNvPr id="33" name="Picture 32" descr="Image result for IFIN-HH logo"/>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03076" y="4821925"/>
              <a:ext cx="1000244" cy="1078269"/>
            </a:xfrm>
            <a:prstGeom prst="rect">
              <a:avLst/>
            </a:prstGeom>
            <a:noFill/>
            <a:ln>
              <a:noFill/>
            </a:ln>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45949" y="3760649"/>
              <a:ext cx="1782428" cy="541041"/>
            </a:xfrm>
            <a:prstGeom prst="rect">
              <a:avLst/>
            </a:prstGeom>
          </p:spPr>
        </p:pic>
        <p:pic>
          <p:nvPicPr>
            <p:cNvPr id="24" name="img849128" descr="cid:6b8ea794-97e4-48d6-91e2-e24b81647ede"/>
            <p:cNvPicPr/>
            <p:nvPr/>
          </p:nvPicPr>
          <p:blipFill>
            <a:blip r:embed="rId18" r:link="rId19" cstate="print"/>
            <a:srcRect/>
            <a:stretch>
              <a:fillRect/>
            </a:stretch>
          </p:blipFill>
          <p:spPr bwMode="auto">
            <a:xfrm>
              <a:off x="6130528" y="5415347"/>
              <a:ext cx="3110917" cy="842395"/>
            </a:xfrm>
            <a:prstGeom prst="rect">
              <a:avLst/>
            </a:prstGeom>
            <a:noFill/>
            <a:ln w="9525">
              <a:noFill/>
              <a:miter lim="800000"/>
              <a:headEnd/>
              <a:tailEnd/>
            </a:ln>
          </p:spPr>
        </p:pic>
      </p:grpSp>
    </p:spTree>
    <p:extLst>
      <p:ext uri="{BB962C8B-B14F-4D97-AF65-F5344CB8AC3E}">
        <p14:creationId xmlns:p14="http://schemas.microsoft.com/office/powerpoint/2010/main" val="1361721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3942"/>
            <a:ext cx="7886700" cy="3766528"/>
          </a:xfrm>
        </p:spPr>
        <p:txBody>
          <a:bodyPr>
            <a:normAutofit/>
          </a:bodyPr>
          <a:lstStyle/>
          <a:p>
            <a:pPr marL="0" indent="0" algn="ctr">
              <a:lnSpc>
                <a:spcPct val="100000"/>
              </a:lnSpc>
              <a:spcAft>
                <a:spcPts val="600"/>
              </a:spcAft>
              <a:buNone/>
            </a:pPr>
            <a:r>
              <a:rPr lang="en-US" sz="2700" dirty="0" smtClean="0">
                <a:solidFill>
                  <a:srgbClr val="4AA0B1"/>
                </a:solidFill>
                <a:latin typeface="Arial" panose="020B0604020202020204" pitchFamily="34" charset="0"/>
                <a:cs typeface="Arial" panose="020B0604020202020204" pitchFamily="34" charset="0"/>
              </a:rPr>
              <a:t>Who </a:t>
            </a:r>
            <a:r>
              <a:rPr lang="en-US" sz="2700" dirty="0">
                <a:solidFill>
                  <a:srgbClr val="4AA0B1"/>
                </a:solidFill>
                <a:latin typeface="Arial" panose="020B0604020202020204" pitchFamily="34" charset="0"/>
                <a:cs typeface="Arial" panose="020B0604020202020204" pitchFamily="34" charset="0"/>
              </a:rPr>
              <a:t>engages</a:t>
            </a:r>
            <a:r>
              <a:rPr lang="en-US" sz="2700" dirty="0" smtClean="0">
                <a:solidFill>
                  <a:srgbClr val="4AA0B1"/>
                </a:solidFill>
                <a:latin typeface="Arial" panose="020B0604020202020204" pitchFamily="34" charset="0"/>
                <a:cs typeface="Arial" panose="020B0604020202020204" pitchFamily="34" charset="0"/>
              </a:rPr>
              <a:t>? Who doesn’t?</a:t>
            </a:r>
            <a:endParaRPr lang="en-US" sz="2700" dirty="0">
              <a:solidFill>
                <a:srgbClr val="4AA0B1"/>
              </a:solidFill>
              <a:latin typeface="Arial" panose="020B0604020202020204" pitchFamily="34" charset="0"/>
              <a:cs typeface="Arial" panose="020B0604020202020204" pitchFamily="34" charset="0"/>
            </a:endParaRPr>
          </a:p>
          <a:p>
            <a:pPr marL="0" indent="0" algn="ctr">
              <a:lnSpc>
                <a:spcPct val="100000"/>
              </a:lnSpc>
              <a:spcAft>
                <a:spcPts val="600"/>
              </a:spcAft>
              <a:buNone/>
            </a:pPr>
            <a:r>
              <a:rPr lang="en-US" sz="2700" dirty="0">
                <a:solidFill>
                  <a:srgbClr val="4AA0B1"/>
                </a:solidFill>
                <a:latin typeface="Arial" panose="020B0604020202020204" pitchFamily="34" charset="0"/>
                <a:cs typeface="Arial" panose="020B0604020202020204" pitchFamily="34" charset="0"/>
              </a:rPr>
              <a:t>What is engagement for?</a:t>
            </a:r>
          </a:p>
          <a:p>
            <a:pPr marL="0" indent="0" algn="ctr">
              <a:lnSpc>
                <a:spcPct val="100000"/>
              </a:lnSpc>
              <a:spcAft>
                <a:spcPts val="600"/>
              </a:spcAft>
              <a:buNone/>
            </a:pPr>
            <a:r>
              <a:rPr lang="en-US" sz="2700" dirty="0">
                <a:solidFill>
                  <a:srgbClr val="4AA0B1"/>
                </a:solidFill>
                <a:latin typeface="Arial" panose="020B0604020202020204" pitchFamily="34" charset="0"/>
                <a:cs typeface="Arial" panose="020B0604020202020204" pitchFamily="34" charset="0"/>
              </a:rPr>
              <a:t>Who benefits and why? </a:t>
            </a:r>
            <a:endParaRPr lang="en-US" sz="2700" dirty="0" smtClean="0">
              <a:solidFill>
                <a:srgbClr val="4AA0B1"/>
              </a:solidFill>
              <a:latin typeface="Arial" panose="020B0604020202020204" pitchFamily="34" charset="0"/>
              <a:cs typeface="Arial" panose="020B0604020202020204" pitchFamily="34" charset="0"/>
            </a:endParaRPr>
          </a:p>
          <a:p>
            <a:pPr marL="0" indent="0" algn="ctr">
              <a:lnSpc>
                <a:spcPct val="100000"/>
              </a:lnSpc>
              <a:spcAft>
                <a:spcPts val="600"/>
              </a:spcAft>
              <a:buNone/>
            </a:pPr>
            <a:r>
              <a:rPr lang="en-US" sz="2700" dirty="0" smtClean="0">
                <a:solidFill>
                  <a:srgbClr val="4AA0B1"/>
                </a:solidFill>
                <a:latin typeface="Arial" panose="020B0604020202020204" pitchFamily="34" charset="0"/>
                <a:cs typeface="Arial" panose="020B0604020202020204" pitchFamily="34" charset="0"/>
              </a:rPr>
              <a:t>What is the impact?</a:t>
            </a:r>
          </a:p>
          <a:p>
            <a:pPr marL="0" indent="0" algn="ctr">
              <a:lnSpc>
                <a:spcPct val="100000"/>
              </a:lnSpc>
              <a:spcAft>
                <a:spcPts val="600"/>
              </a:spcAft>
              <a:buNone/>
            </a:pPr>
            <a:r>
              <a:rPr lang="en-US" sz="2700" dirty="0" smtClean="0">
                <a:solidFill>
                  <a:srgbClr val="4AA0B1"/>
                </a:solidFill>
                <a:latin typeface="Arial" panose="020B0604020202020204" pitchFamily="34" charset="0"/>
                <a:cs typeface="Arial" panose="020B0604020202020204" pitchFamily="34" charset="0"/>
              </a:rPr>
              <a:t>What role for Radiation Protection Culture?</a:t>
            </a:r>
            <a:endParaRPr lang="en-US" sz="2700" dirty="0">
              <a:solidFill>
                <a:srgbClr val="4AA0B1"/>
              </a:solidFill>
              <a:latin typeface="Arial" panose="020B0604020202020204" pitchFamily="34" charset="0"/>
              <a:cs typeface="Arial" panose="020B0604020202020204" pitchFamily="34" charset="0"/>
            </a:endParaRPr>
          </a:p>
          <a:p>
            <a:pPr marL="0" indent="0" algn="ctr">
              <a:buNone/>
            </a:pPr>
            <a:r>
              <a:rPr lang="en-US" sz="2700" dirty="0">
                <a:solidFill>
                  <a:srgbClr val="4AA0B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2287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616" y="659196"/>
            <a:ext cx="4715336" cy="740312"/>
          </a:xfrm>
        </p:spPr>
        <p:txBody>
          <a:bodyPr>
            <a:normAutofit fontScale="90000"/>
          </a:bodyPr>
          <a:lstStyle/>
          <a:p>
            <a:r>
              <a:rPr lang="en-US" dirty="0"/>
              <a:t>Focus on stakeholder engagement in </a:t>
            </a:r>
            <a:r>
              <a:rPr lang="en-US" dirty="0" smtClean="0"/>
              <a:t>practice</a:t>
            </a:r>
            <a:endParaRPr lang="nl-BE" dirty="0"/>
          </a:p>
        </p:txBody>
      </p:sp>
      <p:sp>
        <p:nvSpPr>
          <p:cNvPr id="4" name="Rectangle 3"/>
          <p:cNvSpPr/>
          <p:nvPr/>
        </p:nvSpPr>
        <p:spPr>
          <a:xfrm>
            <a:off x="1774930" y="3221671"/>
            <a:ext cx="5988977" cy="2187615"/>
          </a:xfrm>
          <a:prstGeom prst="rect">
            <a:avLst/>
          </a:prstGeom>
          <a:gradFill>
            <a:gsLst>
              <a:gs pos="62000">
                <a:schemeClr val="bg1">
                  <a:lumMod val="95000"/>
                </a:schemeClr>
              </a:gs>
              <a:gs pos="0">
                <a:schemeClr val="bg1">
                  <a:lumMod val="95000"/>
                </a:schemeClr>
              </a:gs>
              <a:gs pos="87000">
                <a:schemeClr val="accent1">
                  <a:lumMod val="45000"/>
                  <a:lumOff val="55000"/>
                </a:schemeClr>
              </a:gs>
              <a:gs pos="100000">
                <a:srgbClr val="00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5" name="Rounded Rectangle 4"/>
          <p:cNvSpPr/>
          <p:nvPr/>
        </p:nvSpPr>
        <p:spPr>
          <a:xfrm>
            <a:off x="1459276" y="1852175"/>
            <a:ext cx="1898371" cy="1242010"/>
          </a:xfrm>
          <a:prstGeom prst="round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spcBef>
                <a:spcPts val="225"/>
              </a:spcBef>
              <a:spcAft>
                <a:spcPts val="225"/>
              </a:spcAft>
            </a:pPr>
            <a:r>
              <a:rPr lang="en-US" sz="1600" b="1" dirty="0" smtClean="0">
                <a:solidFill>
                  <a:srgbClr val="008080"/>
                </a:solidFill>
                <a:ea typeface="Times New Roman" panose="02020603050405020304" pitchFamily="18" charset="0"/>
                <a:cs typeface="Times New Roman" panose="02020603050405020304" pitchFamily="18" charset="0"/>
              </a:rPr>
              <a:t>What are the prescriptions and expectations for stakeholder engagement?</a:t>
            </a:r>
            <a:endParaRPr lang="nl-BE" sz="1600" b="1" dirty="0">
              <a:solidFill>
                <a:srgbClr val="008080"/>
              </a:solidFill>
              <a:ea typeface="Times New Roman" panose="02020603050405020304" pitchFamily="18" charset="0"/>
              <a:cs typeface="Times New Roman" panose="02020603050405020304" pitchFamily="18" charset="0"/>
            </a:endParaRPr>
          </a:p>
        </p:txBody>
      </p:sp>
      <p:sp>
        <p:nvSpPr>
          <p:cNvPr id="6" name="Rounded Rectangle 5"/>
          <p:cNvSpPr/>
          <p:nvPr/>
        </p:nvSpPr>
        <p:spPr>
          <a:xfrm>
            <a:off x="3834647" y="1864705"/>
            <a:ext cx="1625747" cy="1198427"/>
          </a:xfrm>
          <a:prstGeom prst="round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spcBef>
                <a:spcPts val="225"/>
              </a:spcBef>
              <a:spcAft>
                <a:spcPts val="225"/>
              </a:spcAft>
            </a:pPr>
            <a:r>
              <a:rPr lang="nl-BE" sz="1600" b="1" dirty="0" err="1" smtClean="0">
                <a:solidFill>
                  <a:srgbClr val="008080"/>
                </a:solidFill>
                <a:ea typeface="Times New Roman" panose="02020603050405020304" pitchFamily="18" charset="0"/>
                <a:cs typeface="Times New Roman" panose="02020603050405020304" pitchFamily="18" charset="0"/>
              </a:rPr>
              <a:t>Which</a:t>
            </a:r>
            <a:r>
              <a:rPr lang="nl-BE" sz="1600" b="1" dirty="0" smtClean="0">
                <a:solidFill>
                  <a:srgbClr val="008080"/>
                </a:solidFill>
                <a:ea typeface="Times New Roman" panose="02020603050405020304" pitchFamily="18" charset="0"/>
                <a:cs typeface="Times New Roman" panose="02020603050405020304" pitchFamily="18" charset="0"/>
              </a:rPr>
              <a:t> </a:t>
            </a:r>
            <a:r>
              <a:rPr lang="nl-BE" sz="1600" b="1" dirty="0" err="1" smtClean="0">
                <a:solidFill>
                  <a:srgbClr val="008080"/>
                </a:solidFill>
                <a:ea typeface="Times New Roman" panose="02020603050405020304" pitchFamily="18" charset="0"/>
                <a:cs typeface="Times New Roman" panose="02020603050405020304" pitchFamily="18" charset="0"/>
              </a:rPr>
              <a:t>forms</a:t>
            </a:r>
            <a:r>
              <a:rPr lang="nl-BE" sz="1600" b="1" dirty="0" smtClean="0">
                <a:solidFill>
                  <a:srgbClr val="008080"/>
                </a:solidFill>
                <a:ea typeface="Times New Roman" panose="02020603050405020304" pitchFamily="18" charset="0"/>
                <a:cs typeface="Times New Roman" panose="02020603050405020304" pitchFamily="18" charset="0"/>
              </a:rPr>
              <a:t> of </a:t>
            </a:r>
            <a:r>
              <a:rPr lang="nl-BE" sz="1600" b="1" dirty="0" err="1" smtClean="0">
                <a:solidFill>
                  <a:srgbClr val="008080"/>
                </a:solidFill>
                <a:ea typeface="Times New Roman" panose="02020603050405020304" pitchFamily="18" charset="0"/>
                <a:cs typeface="Times New Roman" panose="02020603050405020304" pitchFamily="18" charset="0"/>
              </a:rPr>
              <a:t>participation</a:t>
            </a:r>
            <a:r>
              <a:rPr lang="nl-BE" sz="1600" b="1" dirty="0" smtClean="0">
                <a:solidFill>
                  <a:srgbClr val="008080"/>
                </a:solidFill>
                <a:ea typeface="Times New Roman" panose="02020603050405020304" pitchFamily="18" charset="0"/>
                <a:cs typeface="Times New Roman" panose="02020603050405020304" pitchFamily="18" charset="0"/>
              </a:rPr>
              <a:t> </a:t>
            </a:r>
            <a:r>
              <a:rPr lang="nl-BE" sz="1600" b="1" dirty="0" err="1" smtClean="0">
                <a:solidFill>
                  <a:srgbClr val="008080"/>
                </a:solidFill>
                <a:ea typeface="Times New Roman" panose="02020603050405020304" pitchFamily="18" charset="0"/>
                <a:cs typeface="Times New Roman" panose="02020603050405020304" pitchFamily="18" charset="0"/>
              </a:rPr>
              <a:t>can</a:t>
            </a:r>
            <a:r>
              <a:rPr lang="nl-BE" sz="1600" b="1" dirty="0" smtClean="0">
                <a:solidFill>
                  <a:srgbClr val="008080"/>
                </a:solidFill>
                <a:ea typeface="Times New Roman" panose="02020603050405020304" pitchFamily="18" charset="0"/>
                <a:cs typeface="Times New Roman" panose="02020603050405020304" pitchFamily="18" charset="0"/>
              </a:rPr>
              <a:t> </a:t>
            </a:r>
            <a:r>
              <a:rPr lang="nl-BE" sz="1600" b="1" dirty="0" err="1" smtClean="0">
                <a:solidFill>
                  <a:srgbClr val="008080"/>
                </a:solidFill>
                <a:ea typeface="Times New Roman" panose="02020603050405020304" pitchFamily="18" charset="0"/>
                <a:cs typeface="Times New Roman" panose="02020603050405020304" pitchFamily="18" charset="0"/>
              </a:rPr>
              <a:t>be</a:t>
            </a:r>
            <a:r>
              <a:rPr lang="nl-BE" sz="1600" b="1" dirty="0" smtClean="0">
                <a:solidFill>
                  <a:srgbClr val="008080"/>
                </a:solidFill>
                <a:ea typeface="Times New Roman" panose="02020603050405020304" pitchFamily="18" charset="0"/>
                <a:cs typeface="Times New Roman" panose="02020603050405020304" pitchFamily="18" charset="0"/>
              </a:rPr>
              <a:t> </a:t>
            </a:r>
            <a:r>
              <a:rPr lang="nl-BE" sz="1600" b="1" dirty="0" err="1" smtClean="0">
                <a:solidFill>
                  <a:srgbClr val="008080"/>
                </a:solidFill>
                <a:ea typeface="Times New Roman" panose="02020603050405020304" pitchFamily="18" charset="0"/>
                <a:cs typeface="Times New Roman" panose="02020603050405020304" pitchFamily="18" charset="0"/>
              </a:rPr>
              <a:t>observed</a:t>
            </a:r>
            <a:r>
              <a:rPr lang="nl-BE" sz="1600" b="1" dirty="0" smtClean="0">
                <a:solidFill>
                  <a:srgbClr val="008080"/>
                </a:solidFill>
                <a:ea typeface="Times New Roman" panose="02020603050405020304" pitchFamily="18" charset="0"/>
                <a:cs typeface="Times New Roman" panose="02020603050405020304" pitchFamily="18" charset="0"/>
              </a:rPr>
              <a:t> in </a:t>
            </a:r>
            <a:r>
              <a:rPr lang="nl-BE" sz="1600" b="1" dirty="0" err="1" smtClean="0">
                <a:solidFill>
                  <a:srgbClr val="008080"/>
                </a:solidFill>
                <a:ea typeface="Times New Roman" panose="02020603050405020304" pitchFamily="18" charset="0"/>
                <a:cs typeface="Times New Roman" panose="02020603050405020304" pitchFamily="18" charset="0"/>
              </a:rPr>
              <a:t>practice</a:t>
            </a:r>
            <a:r>
              <a:rPr lang="nl-BE" sz="1600" b="1" dirty="0" smtClean="0">
                <a:solidFill>
                  <a:srgbClr val="008080"/>
                </a:solidFill>
                <a:ea typeface="Times New Roman" panose="02020603050405020304" pitchFamily="18" charset="0"/>
                <a:cs typeface="Times New Roman" panose="02020603050405020304" pitchFamily="18" charset="0"/>
              </a:rPr>
              <a:t>?</a:t>
            </a:r>
            <a:endParaRPr lang="nl-BE" sz="1600" b="1" dirty="0">
              <a:solidFill>
                <a:srgbClr val="008080"/>
              </a:solidFill>
              <a:ea typeface="Times New Roman" panose="02020603050405020304" pitchFamily="18" charset="0"/>
              <a:cs typeface="Times New Roman" panose="02020603050405020304" pitchFamily="18" charset="0"/>
            </a:endParaRPr>
          </a:p>
        </p:txBody>
      </p:sp>
      <p:sp>
        <p:nvSpPr>
          <p:cNvPr id="8" name="Rounded Rectangle 7"/>
          <p:cNvSpPr/>
          <p:nvPr/>
        </p:nvSpPr>
        <p:spPr>
          <a:xfrm>
            <a:off x="2517189" y="5752574"/>
            <a:ext cx="4535774" cy="536762"/>
          </a:xfrm>
          <a:prstGeom prst="round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r>
              <a:rPr lang="en-US" sz="1600" b="1" dirty="0">
                <a:solidFill>
                  <a:srgbClr val="008080"/>
                </a:solidFill>
                <a:ea typeface="Times New Roman" panose="02020603050405020304" pitchFamily="18" charset="0"/>
                <a:cs typeface="Times New Roman" panose="02020603050405020304" pitchFamily="18" charset="0"/>
              </a:rPr>
              <a:t>How can we share experiences and enhance learning?</a:t>
            </a:r>
            <a:endParaRPr lang="nl-BE" sz="1600" b="1" dirty="0">
              <a:solidFill>
                <a:srgbClr val="008080"/>
              </a:solidFill>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891526" y="3439391"/>
            <a:ext cx="1612604" cy="906079"/>
          </a:xfrm>
          <a:prstGeom prst="rect">
            <a:avLst/>
          </a:prstGeom>
        </p:spPr>
      </p:pic>
      <p:sp>
        <p:nvSpPr>
          <p:cNvPr id="13" name="TextBox 12"/>
          <p:cNvSpPr txBox="1"/>
          <p:nvPr/>
        </p:nvSpPr>
        <p:spPr>
          <a:xfrm>
            <a:off x="1799158" y="4401288"/>
            <a:ext cx="1888010" cy="584775"/>
          </a:xfrm>
          <a:prstGeom prst="rect">
            <a:avLst/>
          </a:prstGeom>
          <a:noFill/>
        </p:spPr>
        <p:txBody>
          <a:bodyPr wrap="square" rtlCol="0">
            <a:spAutoFit/>
          </a:bodyPr>
          <a:lstStyle/>
          <a:p>
            <a:pPr algn="ctr"/>
            <a:r>
              <a:rPr lang="en-US" sz="1600" b="1" dirty="0">
                <a:solidFill>
                  <a:srgbClr val="00B0F0"/>
                </a:solidFill>
                <a:latin typeface="+mn-lt"/>
              </a:rPr>
              <a:t>MEDICAL </a:t>
            </a:r>
            <a:r>
              <a:rPr lang="en-US" sz="1600" b="1" dirty="0" smtClean="0">
                <a:solidFill>
                  <a:srgbClr val="00B0F0"/>
                </a:solidFill>
                <a:latin typeface="+mn-lt"/>
              </a:rPr>
              <a:t>EXPOSURE</a:t>
            </a:r>
            <a:endParaRPr lang="nl-BE" sz="1600" b="1" dirty="0">
              <a:solidFill>
                <a:srgbClr val="00B0F0"/>
              </a:solidFill>
              <a:latin typeface="+mn-l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936" y="3279597"/>
            <a:ext cx="939500" cy="1214043"/>
          </a:xfrm>
          <a:prstGeom prst="rect">
            <a:avLst/>
          </a:prstGeom>
        </p:spPr>
      </p:pic>
      <p:sp>
        <p:nvSpPr>
          <p:cNvPr id="15" name="TextBox 14"/>
          <p:cNvSpPr txBox="1"/>
          <p:nvPr/>
        </p:nvSpPr>
        <p:spPr>
          <a:xfrm>
            <a:off x="5882986" y="4537689"/>
            <a:ext cx="1431257" cy="584775"/>
          </a:xfrm>
          <a:prstGeom prst="rect">
            <a:avLst/>
          </a:prstGeom>
          <a:noFill/>
        </p:spPr>
        <p:txBody>
          <a:bodyPr wrap="square" rtlCol="0">
            <a:spAutoFit/>
          </a:bodyPr>
          <a:lstStyle/>
          <a:p>
            <a:pPr algn="ctr"/>
            <a:r>
              <a:rPr lang="en-US" sz="1600" b="1" dirty="0">
                <a:solidFill>
                  <a:srgbClr val="00B0F0"/>
                </a:solidFill>
                <a:latin typeface="+mn-lt"/>
              </a:rPr>
              <a:t>INDOOR RADON</a:t>
            </a:r>
            <a:endParaRPr lang="nl-BE" sz="1600" b="1" dirty="0">
              <a:solidFill>
                <a:srgbClr val="00B0F0"/>
              </a:solidFill>
              <a:latin typeface="+mn-lt"/>
            </a:endParaRPr>
          </a:p>
        </p:txBody>
      </p:sp>
      <p:sp>
        <p:nvSpPr>
          <p:cNvPr id="16" name="TextBox 15"/>
          <p:cNvSpPr txBox="1"/>
          <p:nvPr/>
        </p:nvSpPr>
        <p:spPr>
          <a:xfrm>
            <a:off x="3845856" y="4410731"/>
            <a:ext cx="1908049" cy="830997"/>
          </a:xfrm>
          <a:prstGeom prst="rect">
            <a:avLst/>
          </a:prstGeom>
          <a:noFill/>
        </p:spPr>
        <p:txBody>
          <a:bodyPr wrap="square" rtlCol="0">
            <a:spAutoFit/>
          </a:bodyPr>
          <a:lstStyle/>
          <a:p>
            <a:pPr algn="ctr"/>
            <a:r>
              <a:rPr lang="en-US" sz="1600" b="1" dirty="0">
                <a:solidFill>
                  <a:srgbClr val="00B0F0"/>
                </a:solidFill>
                <a:latin typeface="+mn-lt"/>
              </a:rPr>
              <a:t>EMERGENCY &amp; RECOVERY</a:t>
            </a:r>
          </a:p>
          <a:p>
            <a:pPr algn="ctr"/>
            <a:r>
              <a:rPr lang="en-US" sz="1600" b="1" dirty="0" smtClean="0">
                <a:solidFill>
                  <a:srgbClr val="00B0F0"/>
                </a:solidFill>
                <a:latin typeface="+mn-lt"/>
              </a:rPr>
              <a:t>PREP. &amp;RESPONSE</a:t>
            </a:r>
            <a:endParaRPr lang="nl-BE" sz="1600" b="1" dirty="0">
              <a:solidFill>
                <a:srgbClr val="00B0F0"/>
              </a:solidFill>
              <a:latin typeface="+mn-lt"/>
            </a:endParaRP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22831" r="27198" b="16385"/>
          <a:stretch/>
        </p:blipFill>
        <p:spPr>
          <a:xfrm>
            <a:off x="3892517" y="3407982"/>
            <a:ext cx="1785119" cy="988661"/>
          </a:xfrm>
          <a:prstGeom prst="rect">
            <a:avLst/>
          </a:prstGeom>
        </p:spPr>
      </p:pic>
      <p:sp>
        <p:nvSpPr>
          <p:cNvPr id="20" name="Left-Right Arrow 19"/>
          <p:cNvSpPr/>
          <p:nvPr/>
        </p:nvSpPr>
        <p:spPr>
          <a:xfrm>
            <a:off x="5484664" y="2091192"/>
            <a:ext cx="453149" cy="324146"/>
          </a:xfrm>
          <a:prstGeom prst="leftRigh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21" name="Down Arrow 20"/>
          <p:cNvSpPr/>
          <p:nvPr/>
        </p:nvSpPr>
        <p:spPr>
          <a:xfrm>
            <a:off x="2670515" y="5409286"/>
            <a:ext cx="614107" cy="330376"/>
          </a:xfrm>
          <a:prstGeom prst="downArrow">
            <a:avLst>
              <a:gd name="adj1" fmla="val 50000"/>
              <a:gd name="adj2" fmla="val 70252"/>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22" name="Down Arrow 21"/>
          <p:cNvSpPr/>
          <p:nvPr/>
        </p:nvSpPr>
        <p:spPr>
          <a:xfrm>
            <a:off x="4548411" y="5391004"/>
            <a:ext cx="614107" cy="330376"/>
          </a:xfrm>
          <a:prstGeom prst="downArrow">
            <a:avLst>
              <a:gd name="adj1" fmla="val 50000"/>
              <a:gd name="adj2" fmla="val 63501"/>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b="1" dirty="0"/>
          </a:p>
        </p:txBody>
      </p:sp>
      <p:sp>
        <p:nvSpPr>
          <p:cNvPr id="23" name="Down Arrow 22"/>
          <p:cNvSpPr/>
          <p:nvPr/>
        </p:nvSpPr>
        <p:spPr>
          <a:xfrm>
            <a:off x="6426307" y="5391004"/>
            <a:ext cx="614107" cy="330376"/>
          </a:xfrm>
          <a:prstGeom prst="downArrow">
            <a:avLst>
              <a:gd name="adj1" fmla="val 50000"/>
              <a:gd name="adj2" fmla="val 66877"/>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3" name="Rounded Rectangle 2"/>
          <p:cNvSpPr/>
          <p:nvPr/>
        </p:nvSpPr>
        <p:spPr>
          <a:xfrm>
            <a:off x="5972067" y="1742796"/>
            <a:ext cx="2269809" cy="1230052"/>
          </a:xfrm>
          <a:prstGeom prst="round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lvl="0">
              <a:spcBef>
                <a:spcPts val="600"/>
              </a:spcBef>
              <a:spcAft>
                <a:spcPts val="225"/>
              </a:spcAft>
            </a:pPr>
            <a:r>
              <a:rPr lang="nl-BE" sz="1600" b="1" dirty="0" err="1" smtClean="0">
                <a:solidFill>
                  <a:srgbClr val="008080"/>
                </a:solidFill>
                <a:ea typeface="Times New Roman" panose="02020603050405020304" pitchFamily="18" charset="0"/>
                <a:cs typeface="Times New Roman" panose="02020603050405020304" pitchFamily="18" charset="0"/>
              </a:rPr>
              <a:t>What</a:t>
            </a:r>
            <a:r>
              <a:rPr lang="nl-BE" sz="1600" b="1" dirty="0" smtClean="0">
                <a:solidFill>
                  <a:srgbClr val="008080"/>
                </a:solidFill>
                <a:ea typeface="Times New Roman" panose="02020603050405020304" pitchFamily="18" charset="0"/>
                <a:cs typeface="Times New Roman" panose="02020603050405020304" pitchFamily="18" charset="0"/>
              </a:rPr>
              <a:t> is </a:t>
            </a:r>
            <a:r>
              <a:rPr lang="nl-BE" sz="1600" b="1" dirty="0" err="1" smtClean="0">
                <a:solidFill>
                  <a:srgbClr val="008080"/>
                </a:solidFill>
                <a:ea typeface="Times New Roman" panose="02020603050405020304" pitchFamily="18" charset="0"/>
                <a:cs typeface="Times New Roman" panose="02020603050405020304" pitchFamily="18" charset="0"/>
              </a:rPr>
              <a:t>the</a:t>
            </a:r>
            <a:r>
              <a:rPr lang="nl-BE" sz="1600" b="1" dirty="0" smtClean="0">
                <a:solidFill>
                  <a:srgbClr val="008080"/>
                </a:solidFill>
                <a:ea typeface="Times New Roman" panose="02020603050405020304" pitchFamily="18" charset="0"/>
                <a:cs typeface="Times New Roman" panose="02020603050405020304" pitchFamily="18" charset="0"/>
              </a:rPr>
              <a:t> </a:t>
            </a:r>
            <a:r>
              <a:rPr lang="nl-BE" sz="1600" b="1" dirty="0" err="1" smtClean="0">
                <a:solidFill>
                  <a:srgbClr val="008080"/>
                </a:solidFill>
                <a:ea typeface="Times New Roman" panose="02020603050405020304" pitchFamily="18" charset="0"/>
                <a:cs typeface="Times New Roman" panose="02020603050405020304" pitchFamily="18" charset="0"/>
              </a:rPr>
              <a:t>role</a:t>
            </a:r>
            <a:r>
              <a:rPr lang="nl-BE" sz="1600" b="1" dirty="0" smtClean="0">
                <a:solidFill>
                  <a:srgbClr val="008080"/>
                </a:solidFill>
                <a:ea typeface="Times New Roman" panose="02020603050405020304" pitchFamily="18" charset="0"/>
                <a:cs typeface="Times New Roman" panose="02020603050405020304" pitchFamily="18" charset="0"/>
              </a:rPr>
              <a:t> of </a:t>
            </a:r>
            <a:r>
              <a:rPr lang="nl-BE" sz="1600" b="1" dirty="0" err="1" smtClean="0">
                <a:solidFill>
                  <a:srgbClr val="008080"/>
                </a:solidFill>
                <a:ea typeface="Times New Roman" panose="02020603050405020304" pitchFamily="18" charset="0"/>
                <a:cs typeface="Times New Roman" panose="02020603050405020304" pitchFamily="18" charset="0"/>
              </a:rPr>
              <a:t>Radiation</a:t>
            </a:r>
            <a:r>
              <a:rPr lang="nl-BE" sz="1600" b="1" dirty="0" smtClean="0">
                <a:solidFill>
                  <a:srgbClr val="008080"/>
                </a:solidFill>
                <a:ea typeface="Times New Roman" panose="02020603050405020304" pitchFamily="18" charset="0"/>
                <a:cs typeface="Times New Roman" panose="02020603050405020304" pitchFamily="18" charset="0"/>
              </a:rPr>
              <a:t> </a:t>
            </a:r>
            <a:r>
              <a:rPr lang="nl-BE" sz="1600" b="1" dirty="0" err="1" smtClean="0">
                <a:solidFill>
                  <a:srgbClr val="008080"/>
                </a:solidFill>
                <a:ea typeface="Times New Roman" panose="02020603050405020304" pitchFamily="18" charset="0"/>
                <a:cs typeface="Times New Roman" panose="02020603050405020304" pitchFamily="18" charset="0"/>
              </a:rPr>
              <a:t>Protection</a:t>
            </a:r>
            <a:r>
              <a:rPr lang="nl-BE" sz="1600" b="1" dirty="0" smtClean="0">
                <a:solidFill>
                  <a:srgbClr val="008080"/>
                </a:solidFill>
                <a:ea typeface="Times New Roman" panose="02020603050405020304" pitchFamily="18" charset="0"/>
                <a:cs typeface="Times New Roman" panose="02020603050405020304" pitchFamily="18" charset="0"/>
              </a:rPr>
              <a:t> Culture?</a:t>
            </a:r>
            <a:endParaRPr lang="nl-BE" sz="1600" b="1" dirty="0">
              <a:solidFill>
                <a:srgbClr val="008080"/>
              </a:solidFill>
              <a:ea typeface="Times New Roman" panose="02020603050405020304" pitchFamily="18" charset="0"/>
              <a:cs typeface="Times New Roman" panose="02020603050405020304" pitchFamily="18" charset="0"/>
            </a:endParaRPr>
          </a:p>
        </p:txBody>
      </p:sp>
      <p:sp>
        <p:nvSpPr>
          <p:cNvPr id="24" name="Left-Right Arrow 23"/>
          <p:cNvSpPr/>
          <p:nvPr/>
        </p:nvSpPr>
        <p:spPr>
          <a:xfrm>
            <a:off x="3338911" y="2091192"/>
            <a:ext cx="453149" cy="324146"/>
          </a:xfrm>
          <a:prstGeom prst="leftRigh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19" name="Rounded Rectangle 18"/>
          <p:cNvSpPr/>
          <p:nvPr/>
        </p:nvSpPr>
        <p:spPr>
          <a:xfrm>
            <a:off x="1455887" y="1852175"/>
            <a:ext cx="1898371" cy="1242010"/>
          </a:xfrm>
          <a:prstGeom prst="round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spcBef>
                <a:spcPts val="225"/>
              </a:spcBef>
              <a:spcAft>
                <a:spcPts val="225"/>
              </a:spcAft>
            </a:pPr>
            <a:r>
              <a:rPr lang="en-US" sz="1600" b="1" dirty="0" err="1">
                <a:solidFill>
                  <a:srgbClr val="008080"/>
                </a:solidFill>
                <a:ea typeface="Times New Roman" panose="02020603050405020304" pitchFamily="18" charset="0"/>
                <a:cs typeface="Times New Roman" panose="02020603050405020304" pitchFamily="18" charset="0"/>
              </a:rPr>
              <a:t>WP1</a:t>
            </a:r>
            <a:r>
              <a:rPr lang="en-US" sz="1600" b="1" dirty="0">
                <a:solidFill>
                  <a:srgbClr val="008080"/>
                </a:solidFill>
                <a:ea typeface="Times New Roman" panose="02020603050405020304" pitchFamily="18" charset="0"/>
                <a:cs typeface="Times New Roman" panose="02020603050405020304" pitchFamily="18" charset="0"/>
              </a:rPr>
              <a:t>:</a:t>
            </a:r>
            <a:r>
              <a:rPr lang="en-US" sz="1600" dirty="0">
                <a:solidFill>
                  <a:srgbClr val="008080"/>
                </a:solidFill>
                <a:ea typeface="Times New Roman" panose="02020603050405020304" pitchFamily="18" charset="0"/>
                <a:cs typeface="Times New Roman" panose="02020603050405020304" pitchFamily="18" charset="0"/>
              </a:rPr>
              <a:t> Rationales and </a:t>
            </a:r>
            <a:r>
              <a:rPr lang="en-US" sz="1600" dirty="0" smtClean="0">
                <a:solidFill>
                  <a:srgbClr val="008080"/>
                </a:solidFill>
                <a:ea typeface="Times New Roman" panose="02020603050405020304" pitchFamily="18" charset="0"/>
                <a:cs typeface="Times New Roman" panose="02020603050405020304" pitchFamily="18" charset="0"/>
              </a:rPr>
              <a:t>frameworks for stakeholder engagement</a:t>
            </a:r>
            <a:endParaRPr lang="nl-BE" sz="1600" dirty="0">
              <a:solidFill>
                <a:srgbClr val="008080"/>
              </a:solidFill>
              <a:ea typeface="Times New Roman" panose="02020603050405020304" pitchFamily="18" charset="0"/>
              <a:cs typeface="Times New Roman" panose="02020603050405020304" pitchFamily="18" charset="0"/>
            </a:endParaRPr>
          </a:p>
        </p:txBody>
      </p:sp>
      <p:sp>
        <p:nvSpPr>
          <p:cNvPr id="25" name="Rounded Rectangle 24"/>
          <p:cNvSpPr/>
          <p:nvPr/>
        </p:nvSpPr>
        <p:spPr>
          <a:xfrm>
            <a:off x="3834646" y="1895758"/>
            <a:ext cx="1625747" cy="1198427"/>
          </a:xfrm>
          <a:prstGeom prst="round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spcBef>
                <a:spcPts val="225"/>
              </a:spcBef>
              <a:spcAft>
                <a:spcPts val="225"/>
              </a:spcAft>
            </a:pPr>
            <a:r>
              <a:rPr lang="en-US" sz="1600" b="1" dirty="0" err="1">
                <a:solidFill>
                  <a:srgbClr val="008080"/>
                </a:solidFill>
                <a:ea typeface="Times New Roman" panose="02020603050405020304" pitchFamily="18" charset="0"/>
                <a:cs typeface="Times New Roman" panose="02020603050405020304" pitchFamily="18" charset="0"/>
              </a:rPr>
              <a:t>WP2</a:t>
            </a:r>
            <a:r>
              <a:rPr lang="en-US" sz="1600" b="1" dirty="0">
                <a:solidFill>
                  <a:srgbClr val="008080"/>
                </a:solidFill>
                <a:ea typeface="Times New Roman" panose="02020603050405020304" pitchFamily="18" charset="0"/>
                <a:cs typeface="Times New Roman" panose="02020603050405020304" pitchFamily="18" charset="0"/>
              </a:rPr>
              <a:t>: </a:t>
            </a:r>
            <a:r>
              <a:rPr lang="en-US" sz="1600" dirty="0" smtClean="0">
                <a:solidFill>
                  <a:srgbClr val="008080"/>
                </a:solidFill>
                <a:ea typeface="Times New Roman" panose="02020603050405020304" pitchFamily="18" charset="0"/>
                <a:cs typeface="Times New Roman" panose="02020603050405020304" pitchFamily="18" charset="0"/>
              </a:rPr>
              <a:t>Stakeholder engagement in </a:t>
            </a:r>
            <a:r>
              <a:rPr lang="en-US" sz="1600" dirty="0">
                <a:solidFill>
                  <a:srgbClr val="008080"/>
                </a:solidFill>
                <a:ea typeface="Times New Roman" panose="02020603050405020304" pitchFamily="18" charset="0"/>
                <a:cs typeface="Times New Roman" panose="02020603050405020304" pitchFamily="18" charset="0"/>
              </a:rPr>
              <a:t>practice</a:t>
            </a:r>
            <a:endParaRPr lang="nl-BE" sz="1600" dirty="0">
              <a:solidFill>
                <a:srgbClr val="008080"/>
              </a:solidFill>
              <a:ea typeface="Times New Roman" panose="02020603050405020304" pitchFamily="18" charset="0"/>
              <a:cs typeface="Times New Roman" panose="02020603050405020304" pitchFamily="18" charset="0"/>
            </a:endParaRPr>
          </a:p>
        </p:txBody>
      </p:sp>
      <p:sp>
        <p:nvSpPr>
          <p:cNvPr id="28" name="Rounded Rectangle 27"/>
          <p:cNvSpPr/>
          <p:nvPr/>
        </p:nvSpPr>
        <p:spPr>
          <a:xfrm>
            <a:off x="5962083" y="1833080"/>
            <a:ext cx="2269809" cy="1230052"/>
          </a:xfrm>
          <a:prstGeom prst="round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lvl="0">
              <a:spcBef>
                <a:spcPts val="600"/>
              </a:spcBef>
              <a:spcAft>
                <a:spcPts val="225"/>
              </a:spcAft>
            </a:pPr>
            <a:r>
              <a:rPr lang="en-US" sz="1600" b="1" dirty="0" err="1">
                <a:solidFill>
                  <a:srgbClr val="008080"/>
                </a:solidFill>
                <a:ea typeface="Times New Roman" panose="02020603050405020304" pitchFamily="18" charset="0"/>
                <a:cs typeface="Times New Roman" panose="02020603050405020304" pitchFamily="18" charset="0"/>
              </a:rPr>
              <a:t>WP3</a:t>
            </a:r>
            <a:r>
              <a:rPr lang="en-US" sz="1600" b="1" dirty="0">
                <a:solidFill>
                  <a:srgbClr val="008080"/>
                </a:solidFill>
                <a:ea typeface="Times New Roman" panose="02020603050405020304" pitchFamily="18" charset="0"/>
                <a:cs typeface="Times New Roman" panose="02020603050405020304" pitchFamily="18" charset="0"/>
              </a:rPr>
              <a:t>: </a:t>
            </a:r>
            <a:r>
              <a:rPr lang="en-US" sz="1600" dirty="0" smtClean="0">
                <a:solidFill>
                  <a:srgbClr val="008080"/>
                </a:solidFill>
                <a:ea typeface="Times New Roman" panose="02020603050405020304" pitchFamily="18" charset="0"/>
                <a:cs typeface="Times New Roman" panose="02020603050405020304" pitchFamily="18" charset="0"/>
              </a:rPr>
              <a:t>Development of radiation protection </a:t>
            </a:r>
            <a:r>
              <a:rPr lang="en-US" sz="1600" dirty="0">
                <a:solidFill>
                  <a:srgbClr val="008080"/>
                </a:solidFill>
                <a:ea typeface="Times New Roman" panose="02020603050405020304" pitchFamily="18" charset="0"/>
                <a:cs typeface="Times New Roman" panose="02020603050405020304" pitchFamily="18" charset="0"/>
              </a:rPr>
              <a:t>culture to support </a:t>
            </a:r>
            <a:r>
              <a:rPr lang="en-US" sz="1600" dirty="0" smtClean="0">
                <a:solidFill>
                  <a:srgbClr val="008080"/>
                </a:solidFill>
                <a:ea typeface="Times New Roman" panose="02020603050405020304" pitchFamily="18" charset="0"/>
                <a:cs typeface="Times New Roman" panose="02020603050405020304" pitchFamily="18" charset="0"/>
              </a:rPr>
              <a:t>the governance </a:t>
            </a:r>
            <a:r>
              <a:rPr lang="en-US" sz="1600" dirty="0">
                <a:solidFill>
                  <a:srgbClr val="008080"/>
                </a:solidFill>
                <a:ea typeface="Times New Roman" panose="02020603050405020304" pitchFamily="18" charset="0"/>
                <a:cs typeface="Times New Roman" panose="02020603050405020304" pitchFamily="18" charset="0"/>
              </a:rPr>
              <a:t>of </a:t>
            </a:r>
            <a:r>
              <a:rPr lang="en-US" sz="1600" dirty="0" smtClean="0">
                <a:solidFill>
                  <a:srgbClr val="008080"/>
                </a:solidFill>
                <a:ea typeface="Times New Roman" panose="02020603050405020304" pitchFamily="18" charset="0"/>
                <a:cs typeface="Times New Roman" panose="02020603050405020304" pitchFamily="18" charset="0"/>
              </a:rPr>
              <a:t>radiological risks</a:t>
            </a:r>
            <a:endParaRPr lang="nl-BE" sz="1600" dirty="0">
              <a:solidFill>
                <a:srgbClr val="008080"/>
              </a:solidFill>
              <a:ea typeface="Times New Roman" panose="02020603050405020304" pitchFamily="18" charset="0"/>
              <a:cs typeface="Times New Roman" panose="02020603050405020304" pitchFamily="18" charset="0"/>
            </a:endParaRPr>
          </a:p>
        </p:txBody>
      </p:sp>
      <p:sp>
        <p:nvSpPr>
          <p:cNvPr id="29" name="Rounded Rectangle 28"/>
          <p:cNvSpPr/>
          <p:nvPr/>
        </p:nvSpPr>
        <p:spPr>
          <a:xfrm>
            <a:off x="2517189" y="5770856"/>
            <a:ext cx="4535774" cy="536762"/>
          </a:xfrm>
          <a:prstGeom prst="round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spcBef>
                <a:spcPts val="225"/>
              </a:spcBef>
              <a:spcAft>
                <a:spcPts val="225"/>
              </a:spcAft>
            </a:pPr>
            <a:r>
              <a:rPr lang="en-US" sz="1600" b="1" dirty="0" err="1">
                <a:solidFill>
                  <a:srgbClr val="008080"/>
                </a:solidFill>
                <a:ea typeface="Times New Roman" panose="02020603050405020304" pitchFamily="18" charset="0"/>
                <a:cs typeface="Times New Roman" panose="02020603050405020304" pitchFamily="18" charset="0"/>
              </a:rPr>
              <a:t>WP4</a:t>
            </a:r>
            <a:r>
              <a:rPr lang="en-US" sz="1600" b="1" dirty="0">
                <a:solidFill>
                  <a:srgbClr val="008080"/>
                </a:solidFill>
                <a:ea typeface="Times New Roman" panose="02020603050405020304" pitchFamily="18" charset="0"/>
                <a:cs typeface="Times New Roman" panose="02020603050405020304" pitchFamily="18" charset="0"/>
              </a:rPr>
              <a:t>: </a:t>
            </a:r>
            <a:r>
              <a:rPr lang="en-US" sz="1600" dirty="0">
                <a:solidFill>
                  <a:srgbClr val="008080"/>
                </a:solidFill>
                <a:ea typeface="Times New Roman" panose="02020603050405020304" pitchFamily="18" charset="0"/>
                <a:cs typeface="Times New Roman" panose="02020603050405020304" pitchFamily="18" charset="0"/>
              </a:rPr>
              <a:t>Competence building and dissemination</a:t>
            </a:r>
            <a:endParaRPr lang="nl-BE" sz="1600" dirty="0">
              <a:solidFill>
                <a:srgbClr val="008080"/>
              </a:solidFill>
              <a:ea typeface="Times New Roman" panose="02020603050405020304" pitchFamily="18" charset="0"/>
              <a:cs typeface="Times New Roman" panose="02020603050405020304" pitchFamily="18" charset="0"/>
            </a:endParaRPr>
          </a:p>
        </p:txBody>
      </p:sp>
      <p:sp>
        <p:nvSpPr>
          <p:cNvPr id="26" name="Curved Right Arrow 25"/>
          <p:cNvSpPr/>
          <p:nvPr/>
        </p:nvSpPr>
        <p:spPr>
          <a:xfrm flipH="1">
            <a:off x="8231892" y="2172262"/>
            <a:ext cx="719930" cy="3978913"/>
          </a:xfrm>
          <a:prstGeom prst="curvedRigh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solidFill>
                <a:schemeClr val="tx1"/>
              </a:solidFill>
            </a:endParaRPr>
          </a:p>
        </p:txBody>
      </p:sp>
      <p:sp>
        <p:nvSpPr>
          <p:cNvPr id="27" name="Curved Right Arrow 26"/>
          <p:cNvSpPr/>
          <p:nvPr/>
        </p:nvSpPr>
        <p:spPr>
          <a:xfrm>
            <a:off x="655654" y="2172262"/>
            <a:ext cx="757579" cy="4086287"/>
          </a:xfrm>
          <a:prstGeom prst="curvedRigh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solidFill>
                <a:schemeClr val="tx1"/>
              </a:solidFill>
            </a:endParaRPr>
          </a:p>
        </p:txBody>
      </p:sp>
      <p:sp>
        <p:nvSpPr>
          <p:cNvPr id="30" name="Rounded Rectangle 29"/>
          <p:cNvSpPr/>
          <p:nvPr/>
        </p:nvSpPr>
        <p:spPr>
          <a:xfrm rot="16200000">
            <a:off x="-854513" y="3884981"/>
            <a:ext cx="2377154" cy="336341"/>
          </a:xfrm>
          <a:prstGeom prst="round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r>
              <a:rPr lang="en-US" sz="1600" dirty="0" err="1">
                <a:solidFill>
                  <a:srgbClr val="00808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WP5</a:t>
            </a:r>
            <a:r>
              <a:rPr lang="en-US" sz="1600" dirty="0">
                <a:solidFill>
                  <a:srgbClr val="00808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1600" dirty="0">
                <a:solidFill>
                  <a:srgbClr val="008080"/>
                </a:solidFill>
                <a:ea typeface="Times New Roman" panose="02020603050405020304" pitchFamily="18" charset="0"/>
                <a:cs typeface="Times New Roman" panose="02020603050405020304" pitchFamily="18" charset="0"/>
              </a:rPr>
              <a:t>Coordination</a:t>
            </a:r>
          </a:p>
        </p:txBody>
      </p:sp>
      <p:sp>
        <p:nvSpPr>
          <p:cNvPr id="33" name="TextBox 32"/>
          <p:cNvSpPr txBox="1"/>
          <p:nvPr/>
        </p:nvSpPr>
        <p:spPr>
          <a:xfrm rot="16200000">
            <a:off x="7012803" y="3898901"/>
            <a:ext cx="2653441" cy="553998"/>
          </a:xfrm>
          <a:prstGeom prst="rect">
            <a:avLst/>
          </a:prstGeom>
          <a:noFill/>
          <a:ln>
            <a:noFill/>
          </a:ln>
        </p:spPr>
        <p:txBody>
          <a:bodyPr wrap="square" rtlCol="0">
            <a:spAutoFit/>
          </a:bodyPr>
          <a:lstStyle/>
          <a:p>
            <a:pPr algn="ctr"/>
            <a:r>
              <a:rPr lang="en-US" sz="1500" b="1" dirty="0">
                <a:solidFill>
                  <a:srgbClr val="008080"/>
                </a:solidFill>
              </a:rPr>
              <a:t>Stakeholder advisory board</a:t>
            </a:r>
            <a:endParaRPr lang="nl-BE" sz="1500" dirty="0">
              <a:solidFill>
                <a:srgbClr val="008080"/>
              </a:solidFill>
            </a:endParaRPr>
          </a:p>
        </p:txBody>
      </p:sp>
    </p:spTree>
    <p:extLst>
      <p:ext uri="{BB962C8B-B14F-4D97-AF65-F5344CB8AC3E}">
        <p14:creationId xmlns:p14="http://schemas.microsoft.com/office/powerpoint/2010/main" val="1433954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Three exposure </a:t>
            </a:r>
            <a:r>
              <a:rPr lang="en-US" dirty="0" smtClean="0"/>
              <a:t>contexts c</a:t>
            </a:r>
            <a:r>
              <a:rPr lang="en-US" b="1" dirty="0" smtClean="0"/>
              <a:t>onsidered</a:t>
            </a:r>
            <a:endParaRPr lang="nl-BE" b="1" dirty="0"/>
          </a:p>
        </p:txBody>
      </p:sp>
      <p:pic>
        <p:nvPicPr>
          <p:cNvPr id="8" name="Picture 7"/>
          <p:cNvPicPr>
            <a:picLocks noChangeAspect="1"/>
          </p:cNvPicPr>
          <p:nvPr/>
        </p:nvPicPr>
        <p:blipFill>
          <a:blip r:embed="rId3"/>
          <a:stretch>
            <a:fillRect/>
          </a:stretch>
        </p:blipFill>
        <p:spPr>
          <a:xfrm>
            <a:off x="147722" y="3602540"/>
            <a:ext cx="1612604" cy="906079"/>
          </a:xfrm>
          <a:prstGeom prst="rect">
            <a:avLst/>
          </a:prstGeom>
        </p:spPr>
      </p:pic>
      <p:sp>
        <p:nvSpPr>
          <p:cNvPr id="9" name="TextBox 8"/>
          <p:cNvSpPr txBox="1"/>
          <p:nvPr/>
        </p:nvSpPr>
        <p:spPr>
          <a:xfrm>
            <a:off x="-44314" y="4448332"/>
            <a:ext cx="2088159" cy="338554"/>
          </a:xfrm>
          <a:prstGeom prst="rect">
            <a:avLst/>
          </a:prstGeom>
          <a:noFill/>
        </p:spPr>
        <p:txBody>
          <a:bodyPr wrap="square" rtlCol="0">
            <a:spAutoFit/>
          </a:bodyPr>
          <a:lstStyle/>
          <a:p>
            <a:pPr algn="ctr"/>
            <a:r>
              <a:rPr lang="en-GB" sz="1600" b="1" dirty="0" smtClean="0">
                <a:solidFill>
                  <a:srgbClr val="00B0F0"/>
                </a:solidFill>
                <a:latin typeface="+mn-lt"/>
              </a:rPr>
              <a:t>MEDICAL EXPOSURE</a:t>
            </a:r>
            <a:endParaRPr lang="en-GB" sz="1600" b="1" dirty="0">
              <a:solidFill>
                <a:srgbClr val="00B0F0"/>
              </a:solidFill>
              <a:latin typeface="+mn-lt"/>
            </a:endParaRPr>
          </a:p>
        </p:txBody>
      </p:sp>
      <p:sp>
        <p:nvSpPr>
          <p:cNvPr id="13" name="TextBox 12"/>
          <p:cNvSpPr txBox="1"/>
          <p:nvPr/>
        </p:nvSpPr>
        <p:spPr>
          <a:xfrm>
            <a:off x="-16708" y="6102051"/>
            <a:ext cx="1911389" cy="338554"/>
          </a:xfrm>
          <a:prstGeom prst="rect">
            <a:avLst/>
          </a:prstGeom>
          <a:noFill/>
        </p:spPr>
        <p:txBody>
          <a:bodyPr wrap="square" rtlCol="0">
            <a:spAutoFit/>
          </a:bodyPr>
          <a:lstStyle/>
          <a:p>
            <a:pPr algn="ctr"/>
            <a:r>
              <a:rPr lang="en-GB" sz="1600" b="1" dirty="0" smtClean="0">
                <a:solidFill>
                  <a:srgbClr val="00B0F0"/>
                </a:solidFill>
                <a:latin typeface="+mn-lt"/>
              </a:rPr>
              <a:t>INDOOR RADON</a:t>
            </a:r>
            <a:endParaRPr lang="en-GB" sz="1600" b="1" dirty="0">
              <a:solidFill>
                <a:srgbClr val="00B0F0"/>
              </a:solidFill>
              <a:latin typeface="+mn-lt"/>
            </a:endParaRPr>
          </a:p>
        </p:txBody>
      </p:sp>
      <p:sp>
        <p:nvSpPr>
          <p:cNvPr id="14" name="TextBox 13"/>
          <p:cNvSpPr txBox="1"/>
          <p:nvPr/>
        </p:nvSpPr>
        <p:spPr>
          <a:xfrm>
            <a:off x="0" y="2584807"/>
            <a:ext cx="1908049" cy="830997"/>
          </a:xfrm>
          <a:prstGeom prst="rect">
            <a:avLst/>
          </a:prstGeom>
          <a:noFill/>
        </p:spPr>
        <p:txBody>
          <a:bodyPr wrap="square" rtlCol="0">
            <a:spAutoFit/>
          </a:bodyPr>
          <a:lstStyle/>
          <a:p>
            <a:pPr algn="ctr"/>
            <a:r>
              <a:rPr lang="en-GB" sz="1600" b="1" dirty="0" smtClean="0">
                <a:solidFill>
                  <a:srgbClr val="00B0F0"/>
                </a:solidFill>
                <a:latin typeface="+mn-lt"/>
              </a:rPr>
              <a:t>EMERGENCY &amp; RECOVERY</a:t>
            </a:r>
          </a:p>
          <a:p>
            <a:pPr algn="ctr"/>
            <a:r>
              <a:rPr lang="en-GB" sz="1600" b="1" dirty="0" smtClean="0">
                <a:solidFill>
                  <a:srgbClr val="00B0F0"/>
                </a:solidFill>
                <a:latin typeface="+mn-lt"/>
              </a:rPr>
              <a:t>PREP. &amp;RESPONSE</a:t>
            </a:r>
            <a:endParaRPr lang="en-GB" sz="1600" b="1" dirty="0">
              <a:solidFill>
                <a:srgbClr val="00B0F0"/>
              </a:solidFill>
              <a:latin typeface="+mn-lt"/>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22831" r="27198" b="16385"/>
          <a:stretch/>
        </p:blipFill>
        <p:spPr>
          <a:xfrm>
            <a:off x="122930" y="1655502"/>
            <a:ext cx="1785119" cy="98866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236" y="4897582"/>
            <a:ext cx="939500" cy="1214043"/>
          </a:xfrm>
          <a:prstGeom prst="rect">
            <a:avLst/>
          </a:prstGeom>
        </p:spPr>
      </p:pic>
      <p:sp>
        <p:nvSpPr>
          <p:cNvPr id="3" name="Rectangle 2"/>
          <p:cNvSpPr/>
          <p:nvPr/>
        </p:nvSpPr>
        <p:spPr>
          <a:xfrm>
            <a:off x="2646798" y="5757035"/>
            <a:ext cx="4750018" cy="646331"/>
          </a:xfrm>
          <a:prstGeom prst="rect">
            <a:avLst/>
          </a:prstGeom>
          <a:noFill/>
        </p:spPr>
        <p:txBody>
          <a:bodyPr wrap="none" lIns="91440" tIns="45720" rIns="91440" bIns="45720">
            <a:spAutoFit/>
          </a:bodyPr>
          <a:lstStyle/>
          <a:p>
            <a:pPr algn="ctr"/>
            <a:r>
              <a:rPr lang="en-US"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Compare and contrast</a:t>
            </a:r>
            <a:endPar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7" name="Content Placeholder 5"/>
          <p:cNvSpPr txBox="1">
            <a:spLocks/>
          </p:cNvSpPr>
          <p:nvPr/>
        </p:nvSpPr>
        <p:spPr>
          <a:xfrm>
            <a:off x="2154551" y="1756461"/>
            <a:ext cx="6553599" cy="4646905"/>
          </a:xfrm>
          <a:prstGeom prst="rect">
            <a:avLst/>
          </a:prstGeom>
        </p:spPr>
        <p:txBody>
          <a:bodyPr vert="horz" lIns="91440" tIns="45720" rIns="91440" bIns="45720" rtlCol="0">
            <a:normAutofit/>
          </a:bodyPr>
          <a:lstStyle>
            <a:lvl1pPr marL="269875" indent="-269875" algn="l" defTabSz="685800" rtl="0" eaLnBrk="1" latinLnBrk="0" hangingPunct="1">
              <a:lnSpc>
                <a:spcPct val="100000"/>
              </a:lnSpc>
              <a:spcBef>
                <a:spcPts val="750"/>
              </a:spcBef>
              <a:buClr>
                <a:srgbClr val="008080"/>
              </a:buClr>
              <a:buSzPct val="75000"/>
              <a:buFont typeface="Wingdings" panose="05000000000000000000" pitchFamily="2" charset="2"/>
              <a:buChar char="l"/>
              <a:defRPr sz="2100" kern="1200">
                <a:solidFill>
                  <a:schemeClr val="tx1"/>
                </a:solidFill>
                <a:latin typeface="+mn-lt"/>
                <a:ea typeface="+mn-ea"/>
                <a:cs typeface="+mn-cs"/>
              </a:defRPr>
            </a:lvl1pPr>
            <a:lvl2pPr marL="620713" indent="-257175" algn="l" defTabSz="685800" rtl="0" eaLnBrk="1" latinLnBrk="0" hangingPunct="1">
              <a:lnSpc>
                <a:spcPct val="100000"/>
              </a:lnSpc>
              <a:spcBef>
                <a:spcPts val="375"/>
              </a:spcBef>
              <a:buClr>
                <a:srgbClr val="009999"/>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2000" dirty="0" smtClean="0"/>
              <a:t>Justification of exposure </a:t>
            </a:r>
          </a:p>
          <a:p>
            <a:pPr fontAlgn="auto">
              <a:spcAft>
                <a:spcPts val="0"/>
              </a:spcAft>
            </a:pPr>
            <a:r>
              <a:rPr lang="en-US" sz="2000" dirty="0" smtClean="0"/>
              <a:t>Risk / benefits of </a:t>
            </a:r>
            <a:r>
              <a:rPr lang="en-US" sz="2000" dirty="0" smtClean="0"/>
              <a:t>exposure</a:t>
            </a:r>
          </a:p>
          <a:p>
            <a:pPr fontAlgn="auto">
              <a:spcAft>
                <a:spcPts val="0"/>
              </a:spcAft>
            </a:pPr>
            <a:r>
              <a:rPr lang="en-US" sz="2000" dirty="0"/>
              <a:t>Recognition of stakeholder engagement </a:t>
            </a:r>
          </a:p>
          <a:p>
            <a:pPr fontAlgn="auto">
              <a:spcAft>
                <a:spcPts val="0"/>
              </a:spcAft>
            </a:pPr>
            <a:r>
              <a:rPr lang="en-US" sz="2000" dirty="0" smtClean="0"/>
              <a:t>Stakeholders </a:t>
            </a:r>
            <a:r>
              <a:rPr lang="en-US" sz="2000" dirty="0" smtClean="0"/>
              <a:t>concerned by the </a:t>
            </a:r>
            <a:r>
              <a:rPr lang="en-US" sz="2000" dirty="0" smtClean="0"/>
              <a:t>situation</a:t>
            </a:r>
          </a:p>
          <a:p>
            <a:pPr fontAlgn="auto">
              <a:spcAft>
                <a:spcPts val="0"/>
              </a:spcAft>
            </a:pPr>
            <a:r>
              <a:rPr lang="en-US" sz="2000" dirty="0"/>
              <a:t>Objectives of stakeholder engagement processes</a:t>
            </a:r>
          </a:p>
          <a:p>
            <a:pPr fontAlgn="auto">
              <a:spcAft>
                <a:spcPts val="0"/>
              </a:spcAft>
            </a:pPr>
            <a:r>
              <a:rPr lang="en-US" sz="2000" dirty="0" smtClean="0"/>
              <a:t>Characteristics </a:t>
            </a:r>
            <a:r>
              <a:rPr lang="en-US" sz="2000" dirty="0" smtClean="0"/>
              <a:t>influencing perception of risk: </a:t>
            </a:r>
            <a:r>
              <a:rPr lang="en-US" sz="1800" dirty="0" smtClean="0"/>
              <a:t>voluntariness, personal control, natural vs. artificial, perceived fairness of risk distribution, …</a:t>
            </a:r>
          </a:p>
          <a:p>
            <a:pPr fontAlgn="auto">
              <a:spcAft>
                <a:spcPts val="0"/>
              </a:spcAft>
            </a:pPr>
            <a:r>
              <a:rPr lang="en-US" sz="2000" dirty="0" smtClean="0"/>
              <a:t>Exposure characteristics</a:t>
            </a:r>
          </a:p>
          <a:p>
            <a:pPr fontAlgn="auto">
              <a:spcAft>
                <a:spcPts val="0"/>
              </a:spcAft>
            </a:pPr>
            <a:r>
              <a:rPr lang="en-US" sz="2000" dirty="0" smtClean="0"/>
              <a:t>Influence of different actors on radiation protection</a:t>
            </a:r>
          </a:p>
          <a:p>
            <a:pPr fontAlgn="auto">
              <a:spcAft>
                <a:spcPts val="0"/>
              </a:spcAft>
            </a:pPr>
            <a:endParaRPr lang="en-US" dirty="0"/>
          </a:p>
        </p:txBody>
      </p:sp>
    </p:spTree>
    <p:extLst>
      <p:ext uri="{BB962C8B-B14F-4D97-AF65-F5344CB8AC3E}">
        <p14:creationId xmlns:p14="http://schemas.microsoft.com/office/powerpoint/2010/main" val="252491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analysis</a:t>
            </a:r>
            <a:endParaRPr lang="en-US" dirty="0"/>
          </a:p>
        </p:txBody>
      </p:sp>
      <p:sp>
        <p:nvSpPr>
          <p:cNvPr id="4" name="Slide Number Placeholder 3"/>
          <p:cNvSpPr>
            <a:spLocks noGrp="1"/>
          </p:cNvSpPr>
          <p:nvPr>
            <p:ph type="sldNum" sz="quarter" idx="10"/>
          </p:nvPr>
        </p:nvSpPr>
        <p:spPr/>
        <p:txBody>
          <a:bodyPr/>
          <a:lstStyle/>
          <a:p>
            <a:fld id="{F277BEA8-9B9B-7342-B81C-4D6A4BFD82EA}" type="slidenum">
              <a:rPr lang="fr-FR" smtClean="0"/>
              <a:t>8</a:t>
            </a:fld>
            <a:endParaRPr lang="fr-FR"/>
          </a:p>
        </p:txBody>
      </p:sp>
      <p:pic>
        <p:nvPicPr>
          <p:cNvPr id="29" name="Picture 28"/>
          <p:cNvPicPr>
            <a:picLocks noChangeAspect="1"/>
          </p:cNvPicPr>
          <p:nvPr/>
        </p:nvPicPr>
        <p:blipFill rotWithShape="1">
          <a:blip r:embed="rId3"/>
          <a:srcRect t="12271"/>
          <a:stretch/>
        </p:blipFill>
        <p:spPr>
          <a:xfrm>
            <a:off x="737576" y="1671808"/>
            <a:ext cx="7765346" cy="4789356"/>
          </a:xfrm>
          <a:prstGeom prst="rect">
            <a:avLst/>
          </a:prstGeom>
        </p:spPr>
      </p:pic>
    </p:spTree>
    <p:extLst>
      <p:ext uri="{BB962C8B-B14F-4D97-AF65-F5344CB8AC3E}">
        <p14:creationId xmlns:p14="http://schemas.microsoft.com/office/powerpoint/2010/main" val="15918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bwMode="auto">
          <a:xfrm>
            <a:off x="2865171" y="2418081"/>
            <a:ext cx="3064790" cy="1435206"/>
          </a:xfrm>
          <a:prstGeom prst="ellipse">
            <a:avLst/>
          </a:prstGeom>
          <a:solidFill>
            <a:srgbClr val="007DC3"/>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1" dirty="0" smtClean="0">
                <a:solidFill>
                  <a:schemeClr val="bg2"/>
                </a:solidFill>
              </a:rPr>
              <a:t>Participation practices &amp;  RP culture </a:t>
            </a:r>
            <a:endParaRPr kumimoji="0" lang="en-US" sz="2200" b="1" i="0" u="none" strike="noStrike" cap="none" normalizeH="0" baseline="0" dirty="0" smtClean="0">
              <a:ln>
                <a:noFill/>
              </a:ln>
              <a:solidFill>
                <a:schemeClr val="bg2"/>
              </a:solidFill>
              <a:effectLst/>
            </a:endParaRPr>
          </a:p>
        </p:txBody>
      </p:sp>
      <p:sp>
        <p:nvSpPr>
          <p:cNvPr id="4" name="Slide Number Placeholder 3"/>
          <p:cNvSpPr>
            <a:spLocks noGrp="1"/>
          </p:cNvSpPr>
          <p:nvPr>
            <p:ph type="sldNum" sz="quarter" idx="4294967295"/>
          </p:nvPr>
        </p:nvSpPr>
        <p:spPr>
          <a:xfrm>
            <a:off x="7896225" y="6278563"/>
            <a:ext cx="1247775" cy="365125"/>
          </a:xfrm>
        </p:spPr>
        <p:txBody>
          <a:bodyPr/>
          <a:lstStyle/>
          <a:p>
            <a:fld id="{F277BEA8-9B9B-7342-B81C-4D6A4BFD82EA}" type="slidenum">
              <a:rPr lang="fr-FR" smtClean="0"/>
              <a:t>9</a:t>
            </a:fld>
            <a:endParaRPr lang="fr-FR"/>
          </a:p>
        </p:txBody>
      </p:sp>
      <p:grpSp>
        <p:nvGrpSpPr>
          <p:cNvPr id="31" name="Group 30"/>
          <p:cNvGrpSpPr/>
          <p:nvPr/>
        </p:nvGrpSpPr>
        <p:grpSpPr>
          <a:xfrm>
            <a:off x="3400075" y="205692"/>
            <a:ext cx="2062480" cy="2941003"/>
            <a:chOff x="4328160" y="391160"/>
            <a:chExt cx="2062480" cy="2941003"/>
          </a:xfrm>
        </p:grpSpPr>
        <p:sp>
          <p:nvSpPr>
            <p:cNvPr id="32" name="Isosceles Triangle 31"/>
            <p:cNvSpPr/>
            <p:nvPr/>
          </p:nvSpPr>
          <p:spPr>
            <a:xfrm>
              <a:off x="4328160" y="868680"/>
              <a:ext cx="2062480" cy="2463483"/>
            </a:xfrm>
            <a:prstGeom prst="triangle">
              <a:avLst/>
            </a:prstGeom>
            <a:gradFill flip="none" rotWithShape="1">
              <a:gsLst>
                <a:gs pos="0">
                  <a:srgbClr val="FFFF00">
                    <a:tint val="66000"/>
                    <a:satMod val="160000"/>
                  </a:srgbClr>
                </a:gs>
                <a:gs pos="62000">
                  <a:srgbClr val="FFFF00">
                    <a:tint val="44500"/>
                    <a:satMod val="160000"/>
                    <a:alpha val="54000"/>
                  </a:srgbClr>
                </a:gs>
                <a:gs pos="100000">
                  <a:srgbClr val="FFFF00">
                    <a:tint val="23500"/>
                    <a:satMod val="160000"/>
                    <a:alpha val="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27320" y="1285240"/>
              <a:ext cx="29464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937760" y="650240"/>
              <a:ext cx="843280" cy="7112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450080" y="39116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89880" y="39624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30800" y="650240"/>
              <a:ext cx="538480" cy="198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57721" y="1452160"/>
            <a:ext cx="4249925" cy="2572586"/>
            <a:chOff x="-57721" y="1452160"/>
            <a:chExt cx="4249925" cy="2572586"/>
          </a:xfrm>
        </p:grpSpPr>
        <p:sp>
          <p:nvSpPr>
            <p:cNvPr id="39" name="Označba mesta vsebine 2">
              <a:extLst>
                <a:ext uri="{FF2B5EF4-FFF2-40B4-BE49-F238E27FC236}">
                  <a16:creationId xmlns:a16="http://schemas.microsoft.com/office/drawing/2014/main" id="{7689A7C2-F146-44EF-AF73-E68B128CA4E4}"/>
                </a:ext>
              </a:extLst>
            </p:cNvPr>
            <p:cNvSpPr txBox="1">
              <a:spLocks/>
            </p:cNvSpPr>
            <p:nvPr/>
          </p:nvSpPr>
          <p:spPr>
            <a:xfrm>
              <a:off x="19832" y="1452160"/>
              <a:ext cx="4172372" cy="367674"/>
            </a:xfrm>
            <a:prstGeom prst="rect">
              <a:avLst/>
            </a:prstGeom>
            <a:noFill/>
          </p:spPr>
          <p:txBody>
            <a:bodyPr vert="horz" lIns="91440" tIns="45720" rIns="91440" bIns="45720" rtlCol="0">
              <a:noAutofit/>
            </a:bodyPr>
            <a:lstStyle>
              <a:lvl1pPr marL="269875" indent="-269875" algn="l" defTabSz="685800" rtl="0" eaLnBrk="1" latinLnBrk="0" hangingPunct="1">
                <a:lnSpc>
                  <a:spcPct val="100000"/>
                </a:lnSpc>
                <a:spcBef>
                  <a:spcPts val="750"/>
                </a:spcBef>
                <a:buClr>
                  <a:srgbClr val="008080"/>
                </a:buClr>
                <a:buSzPct val="75000"/>
                <a:buFont typeface="Wingdings" panose="05000000000000000000" pitchFamily="2" charset="2"/>
                <a:buChar char="l"/>
                <a:defRPr sz="2100" kern="1200">
                  <a:solidFill>
                    <a:schemeClr val="tx1"/>
                  </a:solidFill>
                  <a:latin typeface="+mn-lt"/>
                  <a:ea typeface="+mn-ea"/>
                  <a:cs typeface="+mn-cs"/>
                </a:defRPr>
              </a:lvl1pPr>
              <a:lvl2pPr marL="620713" indent="-257175" algn="l" defTabSz="685800" rtl="0" eaLnBrk="1" latinLnBrk="0" hangingPunct="1">
                <a:lnSpc>
                  <a:spcPct val="100000"/>
                </a:lnSpc>
                <a:spcBef>
                  <a:spcPts val="375"/>
                </a:spcBef>
                <a:buClr>
                  <a:srgbClr val="009999"/>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Clr>
                  <a:srgbClr val="4AA0B1"/>
                </a:buClr>
                <a:buNone/>
              </a:pPr>
              <a:r>
                <a:rPr lang="en-GB" sz="1800" b="1" dirty="0" smtClean="0">
                  <a:latin typeface="Arial" panose="020B0604020202020204" pitchFamily="34" charset="0"/>
                  <a:cs typeface="Arial" panose="020B0604020202020204" pitchFamily="34" charset="0"/>
                </a:rPr>
                <a:t>National case studies</a:t>
              </a:r>
              <a:endParaRPr lang="en-GB" sz="1800" b="1" dirty="0" smtClean="0">
                <a:solidFill>
                  <a:srgbClr val="0070C0"/>
                </a:solidFill>
                <a:latin typeface="Arial" panose="020B0604020202020204" pitchFamily="34" charset="0"/>
                <a:cs typeface="Arial" panose="020B0604020202020204" pitchFamily="34" charset="0"/>
              </a:endParaRPr>
            </a:p>
          </p:txBody>
        </p:sp>
        <p:grpSp>
          <p:nvGrpSpPr>
            <p:cNvPr id="40" name="Group 39"/>
            <p:cNvGrpSpPr/>
            <p:nvPr/>
          </p:nvGrpSpPr>
          <p:grpSpPr>
            <a:xfrm>
              <a:off x="-57721" y="1982491"/>
              <a:ext cx="2970067" cy="1700580"/>
              <a:chOff x="75555" y="2015677"/>
              <a:chExt cx="2970067" cy="1700580"/>
            </a:xfrm>
          </p:grpSpPr>
          <p:pic>
            <p:nvPicPr>
              <p:cNvPr id="42" name="Picture 41"/>
              <p:cNvPicPr>
                <a:picLocks noChangeAspect="1"/>
              </p:cNvPicPr>
              <p:nvPr/>
            </p:nvPicPr>
            <p:blipFill>
              <a:blip r:embed="rId3"/>
              <a:stretch>
                <a:fillRect/>
              </a:stretch>
            </p:blipFill>
            <p:spPr>
              <a:xfrm>
                <a:off x="75555" y="2015677"/>
                <a:ext cx="1677876" cy="1116550"/>
              </a:xfrm>
              <a:prstGeom prst="rect">
                <a:avLst/>
              </a:prstGeom>
            </p:spPr>
          </p:pic>
          <p:pic>
            <p:nvPicPr>
              <p:cNvPr id="43" name="Picture 42"/>
              <p:cNvPicPr>
                <a:picLocks noChangeAspect="1"/>
              </p:cNvPicPr>
              <p:nvPr/>
            </p:nvPicPr>
            <p:blipFill>
              <a:blip r:embed="rId4"/>
              <a:stretch>
                <a:fillRect/>
              </a:stretch>
            </p:blipFill>
            <p:spPr>
              <a:xfrm>
                <a:off x="1539772" y="2132380"/>
                <a:ext cx="1505850" cy="843276"/>
              </a:xfrm>
              <a:prstGeom prst="rect">
                <a:avLst/>
              </a:prstGeom>
            </p:spPr>
          </p:pic>
          <p:pic>
            <p:nvPicPr>
              <p:cNvPr id="44" name="Picture 43"/>
              <p:cNvPicPr>
                <a:picLocks noChangeAspect="1"/>
              </p:cNvPicPr>
              <p:nvPr/>
            </p:nvPicPr>
            <p:blipFill rotWithShape="1">
              <a:blip r:embed="rId5">
                <a:extLst>
                  <a:ext uri="{28A0092B-C50C-407E-A947-70E740481C1C}">
                    <a14:useLocalDpi xmlns:a14="http://schemas.microsoft.com/office/drawing/2010/main" val="0"/>
                  </a:ext>
                </a:extLst>
              </a:blip>
              <a:srcRect l="2160"/>
              <a:stretch/>
            </p:blipFill>
            <p:spPr>
              <a:xfrm>
                <a:off x="665629" y="2773191"/>
                <a:ext cx="1771124" cy="943066"/>
              </a:xfrm>
              <a:prstGeom prst="rect">
                <a:avLst/>
              </a:prstGeom>
            </p:spPr>
          </p:pic>
        </p:grpSp>
        <p:sp>
          <p:nvSpPr>
            <p:cNvPr id="45" name="Rectangle 44"/>
            <p:cNvSpPr/>
            <p:nvPr/>
          </p:nvSpPr>
          <p:spPr>
            <a:xfrm>
              <a:off x="-10546" y="3655414"/>
              <a:ext cx="3940695" cy="369332"/>
            </a:xfrm>
            <a:prstGeom prst="rect">
              <a:avLst/>
            </a:prstGeom>
          </p:spPr>
          <p:txBody>
            <a:bodyPr wrap="square">
              <a:spAutoFit/>
            </a:bodyPr>
            <a:lstStyle/>
            <a:p>
              <a:r>
                <a:rPr lang="en-GB" sz="1800" b="1" dirty="0" smtClean="0">
                  <a:solidFill>
                    <a:srgbClr val="007DC3"/>
                  </a:solidFill>
                </a:rPr>
                <a:t>3 exposure contexts</a:t>
              </a:r>
              <a:endParaRPr lang="en-US" sz="1800" dirty="0">
                <a:solidFill>
                  <a:srgbClr val="007DC3"/>
                </a:solidFill>
              </a:endParaRPr>
            </a:p>
          </p:txBody>
        </p:sp>
      </p:grpSp>
      <p:grpSp>
        <p:nvGrpSpPr>
          <p:cNvPr id="8" name="Group 7"/>
          <p:cNvGrpSpPr/>
          <p:nvPr/>
        </p:nvGrpSpPr>
        <p:grpSpPr>
          <a:xfrm>
            <a:off x="5972124" y="1451331"/>
            <a:ext cx="3171876" cy="2419331"/>
            <a:chOff x="5972124" y="1451331"/>
            <a:chExt cx="3171876" cy="2419331"/>
          </a:xfrm>
        </p:grpSpPr>
        <p:pic>
          <p:nvPicPr>
            <p:cNvPr id="53"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20003" t="8102" r="17941" b="12286"/>
            <a:stretch/>
          </p:blipFill>
          <p:spPr>
            <a:xfrm>
              <a:off x="7115269" y="2098318"/>
              <a:ext cx="1561909" cy="1127117"/>
            </a:xfrm>
            <a:prstGeom prst="rect">
              <a:avLst/>
            </a:prstGeom>
          </p:spPr>
        </p:pic>
        <p:grpSp>
          <p:nvGrpSpPr>
            <p:cNvPr id="7" name="Group 6"/>
            <p:cNvGrpSpPr/>
            <p:nvPr/>
          </p:nvGrpSpPr>
          <p:grpSpPr>
            <a:xfrm>
              <a:off x="5972124" y="1451331"/>
              <a:ext cx="3171876" cy="2419331"/>
              <a:chOff x="5972124" y="1451331"/>
              <a:chExt cx="3171876" cy="2419331"/>
            </a:xfrm>
          </p:grpSpPr>
          <p:sp>
            <p:nvSpPr>
              <p:cNvPr id="51" name="Rectangle 50"/>
              <p:cNvSpPr/>
              <p:nvPr/>
            </p:nvSpPr>
            <p:spPr>
              <a:xfrm>
                <a:off x="5972124" y="1451331"/>
                <a:ext cx="2944225" cy="369332"/>
              </a:xfrm>
              <a:prstGeom prst="rect">
                <a:avLst/>
              </a:prstGeom>
            </p:spPr>
            <p:txBody>
              <a:bodyPr wrap="square">
                <a:spAutoFit/>
              </a:bodyPr>
              <a:lstStyle/>
              <a:p>
                <a:r>
                  <a:rPr lang="en-GB" sz="1800" b="1" dirty="0">
                    <a:latin typeface="Arial" panose="020B0604020202020204" pitchFamily="34" charset="0"/>
                    <a:cs typeface="Arial" panose="020B0604020202020204" pitchFamily="34" charset="0"/>
                  </a:rPr>
                  <a:t>Cross-national </a:t>
                </a:r>
                <a:r>
                  <a:rPr lang="en-GB" sz="1800" b="1" dirty="0" smtClean="0">
                    <a:latin typeface="Arial" panose="020B0604020202020204" pitchFamily="34" charset="0"/>
                    <a:cs typeface="Arial" panose="020B0604020202020204" pitchFamily="34" charset="0"/>
                  </a:rPr>
                  <a:t>analysis</a:t>
                </a:r>
              </a:p>
            </p:txBody>
          </p:sp>
          <p:pic>
            <p:nvPicPr>
              <p:cNvPr id="52" name="Picture 51"/>
              <p:cNvPicPr>
                <a:picLocks noChangeAspect="1"/>
              </p:cNvPicPr>
              <p:nvPr/>
            </p:nvPicPr>
            <p:blipFill rotWithShape="1">
              <a:blip r:embed="rId7" cstate="print">
                <a:extLst>
                  <a:ext uri="{28A0092B-C50C-407E-A947-70E740481C1C}">
                    <a14:useLocalDpi xmlns:a14="http://schemas.microsoft.com/office/drawing/2010/main" val="0"/>
                  </a:ext>
                </a:extLst>
              </a:blip>
              <a:srcRect t="5787" r="23408" b="61221"/>
              <a:stretch/>
            </p:blipFill>
            <p:spPr>
              <a:xfrm>
                <a:off x="6495469" y="1767586"/>
                <a:ext cx="1803731" cy="1379109"/>
              </a:xfrm>
              <a:prstGeom prst="rect">
                <a:avLst/>
              </a:prstGeom>
            </p:spPr>
          </p:pic>
          <p:sp>
            <p:nvSpPr>
              <p:cNvPr id="54" name="Rectangle 53"/>
              <p:cNvSpPr/>
              <p:nvPr/>
            </p:nvSpPr>
            <p:spPr>
              <a:xfrm>
                <a:off x="6759241" y="3285887"/>
                <a:ext cx="2384759" cy="584775"/>
              </a:xfrm>
              <a:prstGeom prst="rect">
                <a:avLst/>
              </a:prstGeom>
            </p:spPr>
            <p:txBody>
              <a:bodyPr wrap="square">
                <a:spAutoFit/>
              </a:bodyPr>
              <a:lstStyle/>
              <a:p>
                <a:r>
                  <a:rPr lang="en-GB" sz="1600" b="1" dirty="0" smtClean="0">
                    <a:solidFill>
                      <a:srgbClr val="0070C0"/>
                    </a:solidFill>
                    <a:latin typeface="Arial" panose="020B0604020202020204" pitchFamily="34" charset="0"/>
                    <a:cs typeface="Arial" panose="020B0604020202020204" pitchFamily="34" charset="0"/>
                  </a:rPr>
                  <a:t>Radon websites</a:t>
                </a:r>
                <a:r>
                  <a:rPr lang="en-GB" sz="1600" b="1" dirty="0">
                    <a:solidFill>
                      <a:srgbClr val="0070C0"/>
                    </a:solidFill>
                    <a:latin typeface="Arial" panose="020B0604020202020204" pitchFamily="34" charset="0"/>
                    <a:cs typeface="Arial" panose="020B0604020202020204" pitchFamily="34" charset="0"/>
                  </a:rPr>
                  <a:t> </a:t>
                </a:r>
                <a:r>
                  <a:rPr lang="en-GB" sz="1600" b="1" dirty="0" smtClean="0">
                    <a:solidFill>
                      <a:srgbClr val="0070C0"/>
                    </a:solidFill>
                    <a:latin typeface="Arial" panose="020B0604020202020204" pitchFamily="34" charset="0"/>
                    <a:cs typeface="Arial" panose="020B0604020202020204" pitchFamily="34" charset="0"/>
                  </a:rPr>
                  <a:t>in 8 EU Member States</a:t>
                </a:r>
                <a:endParaRPr lang="en-US" sz="1800" b="1" dirty="0">
                  <a:solidFill>
                    <a:srgbClr val="0070C0"/>
                  </a:solidFill>
                  <a:latin typeface="Arial" panose="020B0604020202020204" pitchFamily="34" charset="0"/>
                  <a:cs typeface="Arial" panose="020B0604020202020204" pitchFamily="34" charset="0"/>
                </a:endParaRPr>
              </a:p>
            </p:txBody>
          </p:sp>
        </p:grpSp>
      </p:grpSp>
      <p:grpSp>
        <p:nvGrpSpPr>
          <p:cNvPr id="6" name="Group 5"/>
          <p:cNvGrpSpPr/>
          <p:nvPr/>
        </p:nvGrpSpPr>
        <p:grpSpPr>
          <a:xfrm>
            <a:off x="6415654" y="4236480"/>
            <a:ext cx="2728346" cy="2057697"/>
            <a:chOff x="6415654" y="4236480"/>
            <a:chExt cx="2728346" cy="2057697"/>
          </a:xfrm>
        </p:grpSpPr>
        <p:pic>
          <p:nvPicPr>
            <p:cNvPr id="29" name="Picture 28"/>
            <p:cNvPicPr>
              <a:picLocks noChangeAspect="1"/>
            </p:cNvPicPr>
            <p:nvPr/>
          </p:nvPicPr>
          <p:blipFill>
            <a:blip r:embed="rId8"/>
            <a:stretch>
              <a:fillRect/>
            </a:stretch>
          </p:blipFill>
          <p:spPr>
            <a:xfrm>
              <a:off x="6415654" y="4236480"/>
              <a:ext cx="2728346" cy="1331039"/>
            </a:xfrm>
            <a:prstGeom prst="rect">
              <a:avLst/>
            </a:prstGeom>
          </p:spPr>
        </p:pic>
        <p:sp>
          <p:nvSpPr>
            <p:cNvPr id="55" name="Rectangle 54"/>
            <p:cNvSpPr/>
            <p:nvPr/>
          </p:nvSpPr>
          <p:spPr>
            <a:xfrm>
              <a:off x="6884746" y="5709402"/>
              <a:ext cx="2133747" cy="584775"/>
            </a:xfrm>
            <a:prstGeom prst="rect">
              <a:avLst/>
            </a:prstGeom>
          </p:spPr>
          <p:txBody>
            <a:bodyPr wrap="square">
              <a:spAutoFit/>
            </a:bodyPr>
            <a:lstStyle/>
            <a:p>
              <a:pPr algn="ctr"/>
              <a:r>
                <a:rPr lang="en-GB" sz="1600" b="1" dirty="0">
                  <a:solidFill>
                    <a:srgbClr val="007DC3"/>
                  </a:solidFill>
                </a:rPr>
                <a:t>Survey </a:t>
              </a:r>
              <a:r>
                <a:rPr lang="en-GB" sz="1600" b="1" dirty="0" smtClean="0">
                  <a:solidFill>
                    <a:srgbClr val="007DC3"/>
                  </a:solidFill>
                </a:rPr>
                <a:t>in EU countries (</a:t>
              </a:r>
              <a:r>
                <a:rPr lang="en-GB" sz="1600" b="1" dirty="0" err="1" smtClean="0">
                  <a:solidFill>
                    <a:srgbClr val="007DC3"/>
                  </a:solidFill>
                </a:rPr>
                <a:t>EP&amp;R</a:t>
              </a:r>
              <a:r>
                <a:rPr lang="en-GB" sz="1600" b="1" dirty="0" smtClean="0">
                  <a:solidFill>
                    <a:srgbClr val="007DC3"/>
                  </a:solidFill>
                </a:rPr>
                <a:t>)</a:t>
              </a:r>
              <a:endParaRPr lang="en-US" sz="1600" dirty="0">
                <a:solidFill>
                  <a:srgbClr val="007DC3"/>
                </a:solidFill>
              </a:endParaRPr>
            </a:p>
          </p:txBody>
        </p:sp>
      </p:grpSp>
      <p:grpSp>
        <p:nvGrpSpPr>
          <p:cNvPr id="3" name="Group 2"/>
          <p:cNvGrpSpPr/>
          <p:nvPr/>
        </p:nvGrpSpPr>
        <p:grpSpPr>
          <a:xfrm>
            <a:off x="49959" y="4655535"/>
            <a:ext cx="3940695" cy="1929004"/>
            <a:chOff x="49959" y="4655535"/>
            <a:chExt cx="3940695" cy="1929004"/>
          </a:xfrm>
        </p:grpSpPr>
        <p:sp>
          <p:nvSpPr>
            <p:cNvPr id="46" name="Rectangle 45"/>
            <p:cNvSpPr/>
            <p:nvPr/>
          </p:nvSpPr>
          <p:spPr>
            <a:xfrm>
              <a:off x="49959" y="5753542"/>
              <a:ext cx="3940695" cy="830997"/>
            </a:xfrm>
            <a:prstGeom prst="rect">
              <a:avLst/>
            </a:prstGeom>
          </p:spPr>
          <p:txBody>
            <a:bodyPr wrap="square">
              <a:spAutoFit/>
            </a:bodyPr>
            <a:lstStyle/>
            <a:p>
              <a:r>
                <a:rPr lang="en-GB" sz="1600" b="1" dirty="0" smtClean="0"/>
                <a:t>Mapping formal and informal participation </a:t>
              </a:r>
            </a:p>
            <a:p>
              <a:r>
                <a:rPr lang="en-GB" sz="1600" b="1" dirty="0" smtClean="0">
                  <a:solidFill>
                    <a:srgbClr val="007DC3"/>
                  </a:solidFill>
                </a:rPr>
                <a:t>(</a:t>
              </a:r>
              <a:r>
                <a:rPr lang="en-GB" sz="1600" b="1" dirty="0" err="1" smtClean="0">
                  <a:solidFill>
                    <a:srgbClr val="007DC3"/>
                  </a:solidFill>
                </a:rPr>
                <a:t>EP&amp;R</a:t>
              </a:r>
              <a:r>
                <a:rPr lang="en-GB" sz="1600" b="1" dirty="0" smtClean="0">
                  <a:solidFill>
                    <a:srgbClr val="007DC3"/>
                  </a:solidFill>
                </a:rPr>
                <a:t> in BE)</a:t>
              </a:r>
              <a:endParaRPr lang="en-US" sz="1600" dirty="0">
                <a:solidFill>
                  <a:srgbClr val="007DC3"/>
                </a:solidFill>
              </a:endParaRPr>
            </a:p>
          </p:txBody>
        </p:sp>
        <p:pic>
          <p:nvPicPr>
            <p:cNvPr id="48" name="Picture 47"/>
            <p:cNvPicPr>
              <a:picLocks noChangeAspect="1"/>
            </p:cNvPicPr>
            <p:nvPr/>
          </p:nvPicPr>
          <p:blipFill>
            <a:blip r:embed="rId9"/>
            <a:stretch>
              <a:fillRect/>
            </a:stretch>
          </p:blipFill>
          <p:spPr>
            <a:xfrm>
              <a:off x="148129" y="4655535"/>
              <a:ext cx="1297837" cy="807925"/>
            </a:xfrm>
            <a:prstGeom prst="rect">
              <a:avLst/>
            </a:prstGeom>
          </p:spPr>
        </p:pic>
        <p:pic>
          <p:nvPicPr>
            <p:cNvPr id="56" name="Picture 55"/>
            <p:cNvPicPr>
              <a:picLocks noChangeAspect="1"/>
            </p:cNvPicPr>
            <p:nvPr/>
          </p:nvPicPr>
          <p:blipFill>
            <a:blip r:embed="rId10"/>
            <a:stretch>
              <a:fillRect/>
            </a:stretch>
          </p:blipFill>
          <p:spPr>
            <a:xfrm>
              <a:off x="871624" y="4899883"/>
              <a:ext cx="1148683" cy="860681"/>
            </a:xfrm>
            <a:prstGeom prst="rect">
              <a:avLst/>
            </a:prstGeom>
          </p:spPr>
        </p:pic>
      </p:grpSp>
      <p:grpSp>
        <p:nvGrpSpPr>
          <p:cNvPr id="5" name="Group 4"/>
          <p:cNvGrpSpPr/>
          <p:nvPr/>
        </p:nvGrpSpPr>
        <p:grpSpPr>
          <a:xfrm>
            <a:off x="3106421" y="3971619"/>
            <a:ext cx="3138142" cy="2425802"/>
            <a:chOff x="3106421" y="3971619"/>
            <a:chExt cx="3138142" cy="2425802"/>
          </a:xfrm>
        </p:grpSpPr>
        <p:sp>
          <p:nvSpPr>
            <p:cNvPr id="57" name="TextBox 56"/>
            <p:cNvSpPr txBox="1"/>
            <p:nvPr/>
          </p:nvSpPr>
          <p:spPr>
            <a:xfrm>
              <a:off x="3362847" y="5812646"/>
              <a:ext cx="2881716" cy="584775"/>
            </a:xfrm>
            <a:prstGeom prst="rect">
              <a:avLst/>
            </a:prstGeom>
            <a:noFill/>
          </p:spPr>
          <p:txBody>
            <a:bodyPr wrap="square" rtlCol="0">
              <a:spAutoFit/>
            </a:bodyPr>
            <a:lstStyle/>
            <a:p>
              <a:r>
                <a:rPr lang="en-US" sz="1600" b="1" dirty="0" smtClean="0"/>
                <a:t>Round tables, experiments, workshops, interviews ….</a:t>
              </a:r>
              <a:endParaRPr lang="en-US" sz="1600" b="1" dirty="0"/>
            </a:p>
          </p:txBody>
        </p:sp>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06421" y="3971619"/>
              <a:ext cx="1392164" cy="1737783"/>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89936" y="4766105"/>
              <a:ext cx="1453503" cy="1090127"/>
            </a:xfrm>
            <a:prstGeom prst="rect">
              <a:avLst/>
            </a:prstGeom>
          </p:spPr>
        </p:pic>
      </p:grpSp>
      <p:sp>
        <p:nvSpPr>
          <p:cNvPr id="9" name="TextBox 8"/>
          <p:cNvSpPr txBox="1"/>
          <p:nvPr/>
        </p:nvSpPr>
        <p:spPr>
          <a:xfrm>
            <a:off x="5105960" y="416191"/>
            <a:ext cx="3810389" cy="523220"/>
          </a:xfrm>
          <a:prstGeom prst="rect">
            <a:avLst/>
          </a:prstGeom>
          <a:noFill/>
        </p:spPr>
        <p:txBody>
          <a:bodyPr wrap="square" rtlCol="0">
            <a:spAutoFit/>
          </a:bodyPr>
          <a:lstStyle/>
          <a:p>
            <a:r>
              <a:rPr lang="en-US" sz="2800" b="1" dirty="0">
                <a:solidFill>
                  <a:srgbClr val="4AA0B1"/>
                </a:solidFill>
                <a:latin typeface="+mj-lt"/>
                <a:ea typeface="+mj-ea"/>
                <a:cs typeface="+mj-cs"/>
              </a:rPr>
              <a:t>Multi-method approach</a:t>
            </a:r>
          </a:p>
        </p:txBody>
      </p:sp>
    </p:spTree>
    <p:extLst>
      <p:ext uri="{BB962C8B-B14F-4D97-AF65-F5344CB8AC3E}">
        <p14:creationId xmlns:p14="http://schemas.microsoft.com/office/powerpoint/2010/main" val="40744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R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RT" id="{9E37ED38-8528-4622-97B5-E50A59913621}" vid="{C3144AF8-E3B1-46BB-B32C-B5F65E8202C5}"/>
    </a:ext>
  </a:ext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R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RT" id="{9E37ED38-8528-4622-97B5-E50A59913621}" vid="{C3144AF8-E3B1-46BB-B32C-B5F65E8202C5}"/>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2E699366340D41B67FD2BA5630CCCF" ma:contentTypeVersion="3" ma:contentTypeDescription="Create a new document." ma:contentTypeScope="" ma:versionID="4e890b030306360b1caedebf40a60296">
  <xsd:schema xmlns:xsd="http://www.w3.org/2001/XMLSchema" xmlns:xs="http://www.w3.org/2001/XMLSchema" xmlns:p="http://schemas.microsoft.com/office/2006/metadata/properties" xmlns:ns2="9fadf70c-5e39-45e6-af1b-37916fb9636d" targetNamespace="http://schemas.microsoft.com/office/2006/metadata/properties" ma:root="true" ma:fieldsID="b6c78b3442fe6a4046643687873bf358" ns2:_="">
    <xsd:import namespace="9fadf70c-5e39-45e6-af1b-37916fb963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df70c-5e39-45e6-af1b-37916fb963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EDF6C-A309-413C-A6EF-5B05BD924A3B}"/>
</file>

<file path=customXml/itemProps2.xml><?xml version="1.0" encoding="utf-8"?>
<ds:datastoreItem xmlns:ds="http://schemas.openxmlformats.org/officeDocument/2006/customXml" ds:itemID="{C99AB595-92B4-4A04-8273-F0895D62F1CF}"/>
</file>

<file path=customXml/itemProps3.xml><?xml version="1.0" encoding="utf-8"?>
<ds:datastoreItem xmlns:ds="http://schemas.openxmlformats.org/officeDocument/2006/customXml" ds:itemID="{522DB279-22AE-4324-96B7-475B93E068EE}"/>
</file>

<file path=docProps/app.xml><?xml version="1.0" encoding="utf-8"?>
<Properties xmlns="http://schemas.openxmlformats.org/officeDocument/2006/extended-properties" xmlns:vt="http://schemas.openxmlformats.org/officeDocument/2006/docPropsVTypes">
  <Template>_SCK</Template>
  <TotalTime>19630</TotalTime>
  <Pages>22</Pages>
  <Words>1721</Words>
  <Application>Microsoft Office PowerPoint</Application>
  <PresentationFormat>On-screen Show (4:3)</PresentationFormat>
  <Paragraphs>162</Paragraphs>
  <Slides>18</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Light</vt:lpstr>
      <vt:lpstr>Interstate-Regular</vt:lpstr>
      <vt:lpstr>Times New Roman</vt:lpstr>
      <vt:lpstr>Wingdings</vt:lpstr>
      <vt:lpstr>CONCERT</vt:lpstr>
      <vt:lpstr>Conception personnalisée</vt:lpstr>
      <vt:lpstr>1_CONCERT</vt:lpstr>
      <vt:lpstr>ENhancinG stAkeholder participation in the GovernancE of radiological risks   for improved radiation protection and informed decision-making</vt:lpstr>
      <vt:lpstr>PowerPoint Presentation</vt:lpstr>
      <vt:lpstr>Project entry points</vt:lpstr>
      <vt:lpstr>ENGAGE</vt:lpstr>
      <vt:lpstr>PowerPoint Presentation</vt:lpstr>
      <vt:lpstr>Focus on stakeholder engagement in practice</vt:lpstr>
      <vt:lpstr>Three exposure contexts considered</vt:lpstr>
      <vt:lpstr>Levels of analysis</vt:lpstr>
      <vt:lpstr>PowerPoint Presentation</vt:lpstr>
      <vt:lpstr>WP 1  Rationales and frameworks for stakeholder engagement in radiation protection </vt:lpstr>
      <vt:lpstr>WP1 Rationales and frameworks for stakeholder engagement in RP-  Methodological approach</vt:lpstr>
      <vt:lpstr>WP2  Stakeholder engagement in practice</vt:lpstr>
      <vt:lpstr>WP2 Stakeholder engagement in practice: guiding questions</vt:lpstr>
      <vt:lpstr>WP3 Development of radiation protection culture to support the governance of radiological risk</vt:lpstr>
      <vt:lpstr>WP3 – Analysis Grid -1</vt:lpstr>
      <vt:lpstr>WP3 – Analysis Grid -2</vt:lpstr>
      <vt:lpstr>WP4 Competence building  and dissemination</vt:lpstr>
      <vt:lpstr>This workshop</vt:lpstr>
    </vt:vector>
  </TitlesOfParts>
  <Company>SCK-CEN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Oudheusden Michiel</dc:creator>
  <cp:lastModifiedBy>Turcanu Catrinel</cp:lastModifiedBy>
  <cp:revision>797</cp:revision>
  <cp:lastPrinted>2011-12-22T07:31:06Z</cp:lastPrinted>
  <dcterms:created xsi:type="dcterms:W3CDTF">2017-11-13T09:28:55Z</dcterms:created>
  <dcterms:modified xsi:type="dcterms:W3CDTF">2019-09-11T06:36:34Z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exandriaPath">
    <vt:lpwstr/>
  </property>
  <property fmtid="{D5CDD505-2E9C-101B-9397-08002B2CF9AE}" pid="3" name="ContentTypeId">
    <vt:lpwstr>0x010100452E699366340D41B67FD2BA5630CCCF</vt:lpwstr>
  </property>
</Properties>
</file>