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61" r:id="rId2"/>
    <p:sldMasterId id="2147483774" r:id="rId3"/>
  </p:sldMasterIdLst>
  <p:notesMasterIdLst>
    <p:notesMasterId r:id="rId23"/>
  </p:notesMasterIdLst>
  <p:handoutMasterIdLst>
    <p:handoutMasterId r:id="rId24"/>
  </p:handoutMasterIdLst>
  <p:sldIdLst>
    <p:sldId id="372" r:id="rId4"/>
    <p:sldId id="446" r:id="rId5"/>
    <p:sldId id="482" r:id="rId6"/>
    <p:sldId id="499" r:id="rId7"/>
    <p:sldId id="483" r:id="rId8"/>
    <p:sldId id="486" r:id="rId9"/>
    <p:sldId id="485" r:id="rId10"/>
    <p:sldId id="488" r:id="rId11"/>
    <p:sldId id="489" r:id="rId12"/>
    <p:sldId id="487" r:id="rId13"/>
    <p:sldId id="500" r:id="rId14"/>
    <p:sldId id="449" r:id="rId15"/>
    <p:sldId id="490" r:id="rId16"/>
    <p:sldId id="497" r:id="rId17"/>
    <p:sldId id="491" r:id="rId18"/>
    <p:sldId id="498" r:id="rId19"/>
    <p:sldId id="492" r:id="rId20"/>
    <p:sldId id="493" r:id="rId21"/>
    <p:sldId id="494" r:id="rId22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671"/>
    <a:srgbClr val="4AA0B1"/>
    <a:srgbClr val="FFD89F"/>
    <a:srgbClr val="FF5050"/>
    <a:srgbClr val="FF9900"/>
    <a:srgbClr val="009900"/>
    <a:srgbClr val="00CC66"/>
    <a:srgbClr val="00FFCC"/>
    <a:srgbClr val="007DC3"/>
    <a:srgbClr val="5C8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87346" autoAdjust="0"/>
  </p:normalViewPr>
  <p:slideViewPr>
    <p:cSldViewPr snapToGrid="0">
      <p:cViewPr varScale="1">
        <p:scale>
          <a:sx n="69" d="100"/>
          <a:sy n="69" d="100"/>
        </p:scale>
        <p:origin x="216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3"/>
    </p:cViewPr>
  </p:sorterViewPr>
  <p:notesViewPr>
    <p:cSldViewPr snapToGrid="0">
      <p:cViewPr varScale="1">
        <p:scale>
          <a:sx n="137" d="100"/>
          <a:sy n="137" d="100"/>
        </p:scale>
        <p:origin x="-1380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878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4479"/>
            <a:ext cx="7772400" cy="195548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72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6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2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88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81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27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4479"/>
            <a:ext cx="7772400" cy="195548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99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49" y="524609"/>
            <a:ext cx="4887383" cy="740312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2227385"/>
            <a:ext cx="8525933" cy="394957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620713" indent="-257175">
              <a:lnSpc>
                <a:spcPct val="100000"/>
              </a:lnSpc>
              <a:buClr>
                <a:srgbClr val="009999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9809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580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6682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88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549" y="524609"/>
            <a:ext cx="4887383" cy="740312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041" y="1631319"/>
            <a:ext cx="8525933" cy="394957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620713" indent="-257175">
              <a:lnSpc>
                <a:spcPct val="100000"/>
              </a:lnSpc>
              <a:buClr>
                <a:srgbClr val="009999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08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580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66829" y="1811867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3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7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2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317" y="333916"/>
            <a:ext cx="5214616" cy="102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8" y="1825625"/>
            <a:ext cx="8644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</p:txBody>
      </p:sp>
      <p:sp>
        <p:nvSpPr>
          <p:cNvPr id="8" name="Rechteck 7"/>
          <p:cNvSpPr/>
          <p:nvPr/>
        </p:nvSpPr>
        <p:spPr bwMode="auto">
          <a:xfrm rot="10800000">
            <a:off x="5163" y="6539970"/>
            <a:ext cx="9149953" cy="31422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7864" y="6539970"/>
            <a:ext cx="8499591" cy="546505"/>
            <a:chOff x="116871" y="6641091"/>
            <a:chExt cx="5091962" cy="334328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" y="6641091"/>
              <a:ext cx="286959" cy="19417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403830" y="6641091"/>
              <a:ext cx="4805003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900" dirty="0">
                  <a:solidFill>
                    <a:prstClr val="black"/>
                  </a:solidFill>
                  <a:latin typeface="Interstate-Regular" panose="02000603020000020004" pitchFamily="2" charset="0"/>
                </a:rPr>
                <a:t>This project has received funding from the Euratom research and training programme 2014-2018 under grant agreement No 662287.</a:t>
              </a:r>
              <a:endParaRPr lang="en-GB" sz="500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31" y="241258"/>
            <a:ext cx="1829786" cy="99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7"/>
          <p:cNvSpPr/>
          <p:nvPr userDrawn="1"/>
        </p:nvSpPr>
        <p:spPr bwMode="auto">
          <a:xfrm rot="10800000" flipV="1">
            <a:off x="-5953" y="-6806"/>
            <a:ext cx="9149953" cy="25660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48"/>
            <a:ext cx="1920866" cy="70111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697482" y="6278602"/>
            <a:ext cx="124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BEA8-9B9B-7342-B81C-4D6A4BFD82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5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AA0B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C134-CB81-9643-BCF6-CA038DF528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3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317" y="333916"/>
            <a:ext cx="5214616" cy="102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8" y="1825625"/>
            <a:ext cx="8644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</p:txBody>
      </p:sp>
      <p:sp>
        <p:nvSpPr>
          <p:cNvPr id="8" name="Rechteck 7"/>
          <p:cNvSpPr/>
          <p:nvPr/>
        </p:nvSpPr>
        <p:spPr bwMode="auto">
          <a:xfrm rot="10800000">
            <a:off x="5163" y="6539970"/>
            <a:ext cx="9149953" cy="31422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7864" y="6539970"/>
            <a:ext cx="8499591" cy="546505"/>
            <a:chOff x="116871" y="6641091"/>
            <a:chExt cx="5091962" cy="334328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" y="6641091"/>
              <a:ext cx="286959" cy="19417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403830" y="6641091"/>
              <a:ext cx="4805003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900" dirty="0">
                  <a:solidFill>
                    <a:prstClr val="black"/>
                  </a:solidFill>
                  <a:latin typeface="Interstate-Regular" panose="02000603020000020004" pitchFamily="2" charset="0"/>
                </a:rPr>
                <a:t>This project has received funding from the Euratom research and training programme 2014-2018 under grant agreement No 662287.</a:t>
              </a:r>
              <a:endParaRPr lang="en-GB" sz="500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31" y="241258"/>
            <a:ext cx="1829786" cy="99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7"/>
          <p:cNvSpPr/>
          <p:nvPr userDrawn="1"/>
        </p:nvSpPr>
        <p:spPr bwMode="auto">
          <a:xfrm rot="10800000" flipV="1">
            <a:off x="-5953" y="-6806"/>
            <a:ext cx="9149953" cy="25660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48"/>
            <a:ext cx="1920866" cy="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7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AA0B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belsha@sckcen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health-canada/corporate/about-health-canada/reports-publications/health-canada-policy-toolkit-public-involvement-decision-mak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655221"/>
            <a:ext cx="7320776" cy="21744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Stakeholder engagement -</a:t>
            </a:r>
            <a:br>
              <a:rPr lang="en-US" sz="3600" dirty="0" smtClean="0"/>
            </a:br>
            <a:r>
              <a:rPr lang="en-US" sz="3600" dirty="0" smtClean="0"/>
              <a:t>What is, can or should it (not) be?</a:t>
            </a:r>
            <a:br>
              <a:rPr lang="en-US" sz="3600" dirty="0" smtClean="0"/>
            </a:br>
            <a:endParaRPr lang="nl-BE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73766" y="6244683"/>
            <a:ext cx="894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A0B1"/>
                </a:solidFill>
              </a:rPr>
              <a:t>ENGAGE final workshop, Bratislava, 11-13 September 2019</a:t>
            </a:r>
            <a:endParaRPr lang="en-US" dirty="0">
              <a:solidFill>
                <a:srgbClr val="4AA0B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3724701"/>
            <a:ext cx="6858000" cy="1655762"/>
          </a:xfrm>
        </p:spPr>
        <p:txBody>
          <a:bodyPr/>
          <a:lstStyle/>
          <a:p>
            <a:r>
              <a:rPr lang="en-US" u="sng" dirty="0" smtClean="0"/>
              <a:t>Bieke Abelshausen</a:t>
            </a:r>
            <a:r>
              <a:rPr lang="en-US" dirty="0" smtClean="0"/>
              <a:t>, Catrinel Turcanu</a:t>
            </a:r>
          </a:p>
          <a:p>
            <a:r>
              <a:rPr lang="en-US" dirty="0">
                <a:hlinkClick r:id="rId3"/>
              </a:rPr>
              <a:t>b</a:t>
            </a:r>
            <a:r>
              <a:rPr lang="en-US" dirty="0" smtClean="0">
                <a:hlinkClick r:id="rId3"/>
              </a:rPr>
              <a:t>abelsha@sckcen.be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10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8" y="1648800"/>
            <a:ext cx="8653604" cy="476250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/>
              <a:t>Power dependent</a:t>
            </a:r>
          </a:p>
          <a:p>
            <a:pPr lvl="2"/>
            <a:r>
              <a:rPr lang="en-GB" dirty="0"/>
              <a:t>Dependent on who gives the argumentation</a:t>
            </a:r>
          </a:p>
          <a:p>
            <a:pPr lvl="1"/>
            <a:r>
              <a:rPr lang="en-GB" dirty="0"/>
              <a:t>Context dependent</a:t>
            </a:r>
          </a:p>
          <a:p>
            <a:pPr lvl="2"/>
            <a:r>
              <a:rPr lang="en-GB" dirty="0"/>
              <a:t>Situational</a:t>
            </a:r>
          </a:p>
          <a:p>
            <a:pPr lvl="2"/>
            <a:r>
              <a:rPr lang="en-GB" dirty="0"/>
              <a:t>Cultural</a:t>
            </a:r>
          </a:p>
          <a:p>
            <a:pPr lvl="2"/>
            <a:r>
              <a:rPr lang="en-GB" dirty="0"/>
              <a:t>Worldview</a:t>
            </a:r>
          </a:p>
          <a:p>
            <a:pPr lvl="1"/>
            <a:r>
              <a:rPr lang="en-GB" dirty="0" smtClean="0"/>
              <a:t>No </a:t>
            </a:r>
            <a:r>
              <a:rPr lang="en-GB" dirty="0"/>
              <a:t>consensus</a:t>
            </a:r>
          </a:p>
          <a:p>
            <a:pPr lvl="2"/>
            <a:r>
              <a:rPr lang="en-GB" sz="1800" dirty="0" smtClean="0"/>
              <a:t>NO </a:t>
            </a:r>
            <a:r>
              <a:rPr lang="en-GB" sz="1800" dirty="0"/>
              <a:t>‘ONE’ DEFINITION</a:t>
            </a:r>
          </a:p>
          <a:p>
            <a:pPr lvl="2"/>
            <a:r>
              <a:rPr lang="en-GB" sz="1800" dirty="0"/>
              <a:t>Consensus versus </a:t>
            </a:r>
            <a:r>
              <a:rPr lang="en-GB" sz="1800" dirty="0" smtClean="0"/>
              <a:t>dissensus</a:t>
            </a:r>
          </a:p>
        </p:txBody>
      </p:sp>
    </p:spTree>
    <p:extLst>
      <p:ext uri="{BB962C8B-B14F-4D97-AF65-F5344CB8AC3E}">
        <p14:creationId xmlns:p14="http://schemas.microsoft.com/office/powerpoint/2010/main" val="8343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11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8" y="1648800"/>
            <a:ext cx="8653604" cy="499492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Pragmatism</a:t>
            </a:r>
            <a:endParaRPr lang="en-GB" sz="2000" dirty="0"/>
          </a:p>
          <a:p>
            <a:pPr lvl="1"/>
            <a:r>
              <a:rPr lang="en-GB" dirty="0" smtClean="0"/>
              <a:t>Stakeholder </a:t>
            </a:r>
            <a:r>
              <a:rPr lang="en-GB" dirty="0"/>
              <a:t>involvement in decision making</a:t>
            </a:r>
          </a:p>
          <a:p>
            <a:pPr lvl="2"/>
            <a:r>
              <a:rPr lang="en-GB" sz="1800" dirty="0"/>
              <a:t>What is it NOT?</a:t>
            </a:r>
          </a:p>
          <a:p>
            <a:pPr lvl="3"/>
            <a:r>
              <a:rPr lang="en-GB" sz="1800" dirty="0"/>
              <a:t>Stakeholder participation ≠ </a:t>
            </a:r>
            <a:r>
              <a:rPr lang="en-GB" sz="1800" dirty="0" smtClean="0"/>
              <a:t>communication</a:t>
            </a:r>
          </a:p>
          <a:p>
            <a:pPr lvl="1"/>
            <a:r>
              <a:rPr lang="en-GB" dirty="0" smtClean="0"/>
              <a:t>Redistribution </a:t>
            </a:r>
            <a:r>
              <a:rPr lang="en-GB" dirty="0"/>
              <a:t>of power</a:t>
            </a:r>
          </a:p>
          <a:p>
            <a:pPr lvl="1"/>
            <a:r>
              <a:rPr lang="en-GB" dirty="0" smtClean="0"/>
              <a:t>Combination </a:t>
            </a:r>
            <a:r>
              <a:rPr lang="en-GB" dirty="0"/>
              <a:t>of</a:t>
            </a:r>
          </a:p>
          <a:p>
            <a:pPr lvl="2"/>
            <a:r>
              <a:rPr lang="en-GB" sz="1800" dirty="0"/>
              <a:t>Multi-directional knowledge sharing</a:t>
            </a:r>
          </a:p>
          <a:p>
            <a:pPr lvl="2"/>
            <a:r>
              <a:rPr lang="en-GB" sz="1800" dirty="0"/>
              <a:t>Co-development/design</a:t>
            </a:r>
          </a:p>
          <a:p>
            <a:pPr lvl="2"/>
            <a:r>
              <a:rPr lang="en-GB" sz="1800" dirty="0"/>
              <a:t>Co-decision making</a:t>
            </a:r>
          </a:p>
          <a:p>
            <a:pPr lvl="2"/>
            <a:r>
              <a:rPr lang="en-GB" sz="1800" dirty="0"/>
              <a:t>Co-reflection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Stakeholder </a:t>
            </a:r>
            <a:r>
              <a:rPr lang="en-GB" dirty="0"/>
              <a:t>participation REQUIRES contextualisation</a:t>
            </a:r>
          </a:p>
          <a:p>
            <a:pPr lvl="2"/>
            <a:r>
              <a:rPr lang="en-GB" sz="1800" dirty="0"/>
              <a:t>No “one-size-fits-all” solution</a:t>
            </a:r>
          </a:p>
          <a:p>
            <a:pPr lvl="2"/>
            <a:r>
              <a:rPr lang="en-GB" sz="1800" dirty="0"/>
              <a:t>No “fit-for-purpose” </a:t>
            </a:r>
            <a:r>
              <a:rPr lang="en-GB" sz="1800" dirty="0" smtClean="0"/>
              <a:t>solution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033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12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r>
              <a:rPr lang="en-GB" dirty="0" smtClean="0"/>
              <a:t>Findings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>
              <a:buNone/>
            </a:pPr>
            <a:r>
              <a:rPr lang="en-GB" sz="2400" b="1" dirty="0">
                <a:solidFill>
                  <a:srgbClr val="FFC671"/>
                </a:solidFill>
              </a:rPr>
              <a:t>	</a:t>
            </a:r>
            <a:r>
              <a:rPr lang="en-GB" sz="2400" b="1" dirty="0" smtClean="0">
                <a:solidFill>
                  <a:srgbClr val="FFC671"/>
                </a:solidFill>
              </a:rPr>
              <a:t>			         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GB" dirty="0" smtClean="0"/>
              <a:t>Recommendations</a:t>
            </a:r>
          </a:p>
          <a:p>
            <a:pPr lvl="1"/>
            <a:r>
              <a:rPr lang="en-GB" dirty="0" smtClean="0"/>
              <a:t>Discussion at RICOMET</a:t>
            </a:r>
          </a:p>
          <a:p>
            <a:pPr lvl="2"/>
            <a:r>
              <a:rPr lang="en-GB" dirty="0" smtClean="0"/>
              <a:t>Should we give recommendations? Are they applied? By whom, how and why?</a:t>
            </a:r>
          </a:p>
          <a:p>
            <a:pPr lvl="2"/>
            <a:r>
              <a:rPr lang="en-GB" dirty="0" smtClean="0"/>
              <a:t>“Recommendations are not used so why should we make them?”</a:t>
            </a:r>
          </a:p>
          <a:p>
            <a:pPr lvl="2"/>
            <a:r>
              <a:rPr lang="en-GB" dirty="0" smtClean="0"/>
              <a:t>“Projects should have some kind of ‘impact’ and should therefore make recommendations”</a:t>
            </a:r>
          </a:p>
          <a:p>
            <a:pPr lvl="2"/>
            <a:r>
              <a:rPr lang="en-GB" dirty="0" smtClean="0"/>
              <a:t>“Recommendations are subjective and simplistic, they loose the complexity”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06119" y="2625182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40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0: ‘The </a:t>
            </a:r>
            <a:r>
              <a:rPr lang="en-US" dirty="0"/>
              <a:t>connection between stakeholder engagement prescriptions and </a:t>
            </a:r>
            <a:r>
              <a:rPr lang="en-US" dirty="0" smtClean="0"/>
              <a:t>practice’</a:t>
            </a:r>
          </a:p>
          <a:p>
            <a:pPr lvl="1"/>
            <a:r>
              <a:rPr lang="en-US" dirty="0" smtClean="0"/>
              <a:t>‘What is being asked’ and ‘what is actually being done’</a:t>
            </a:r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US" dirty="0" smtClean="0"/>
              <a:t>Prescriptions AND practice</a:t>
            </a:r>
          </a:p>
          <a:p>
            <a:pPr lvl="2"/>
            <a:r>
              <a:rPr lang="en-US" dirty="0" smtClean="0"/>
              <a:t>Should we align?</a:t>
            </a:r>
          </a:p>
          <a:p>
            <a:pPr lvl="3"/>
            <a:r>
              <a:rPr lang="en-US" dirty="0" smtClean="0"/>
              <a:t>Align prescriptions with practice?</a:t>
            </a:r>
          </a:p>
          <a:p>
            <a:pPr lvl="3"/>
            <a:r>
              <a:rPr lang="en-US" dirty="0" smtClean="0"/>
              <a:t>Align practice with prescriptions?</a:t>
            </a:r>
          </a:p>
          <a:p>
            <a:pPr lvl="3"/>
            <a:r>
              <a:rPr lang="en-US" dirty="0" smtClean="0"/>
              <a:t>Both?</a:t>
            </a:r>
            <a:endParaRPr lang="en-US" dirty="0"/>
          </a:p>
          <a:p>
            <a:endParaRPr lang="en-GB" b="1" dirty="0">
              <a:solidFill>
                <a:srgbClr val="FFC67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2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14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1: ‘</a:t>
            </a:r>
            <a:r>
              <a:rPr lang="en-US" dirty="0"/>
              <a:t>The conditions for meaningful participation and commitment of institutional and non-institutional stakeholders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Motivations for stakeholder engagement</a:t>
            </a:r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US" dirty="0" smtClean="0"/>
              <a:t>What is the influence of the motivations on the content and form of engagement?</a:t>
            </a:r>
          </a:p>
          <a:p>
            <a:pPr lvl="2"/>
            <a:r>
              <a:rPr lang="en-US" dirty="0" smtClean="0"/>
              <a:t>Is this influence important?</a:t>
            </a:r>
          </a:p>
          <a:p>
            <a:pPr lvl="3"/>
            <a:r>
              <a:rPr lang="en-US" dirty="0" smtClean="0"/>
              <a:t>‘Is one motivation better than an other?’</a:t>
            </a:r>
          </a:p>
          <a:p>
            <a:pPr lvl="3"/>
            <a:r>
              <a:rPr lang="en-US" dirty="0" smtClean="0"/>
              <a:t>‘Should all types of motivations be included?’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34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15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2: ‘</a:t>
            </a:r>
            <a:r>
              <a:rPr lang="en-US" dirty="0"/>
              <a:t>Broadening the scope of ‘participation’ in radiation protection beyond formal institutional approaches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Regarding ‘stakeholders’ AND ‘participation’</a:t>
            </a:r>
          </a:p>
          <a:p>
            <a:pPr lvl="1"/>
            <a:r>
              <a:rPr lang="en-US" dirty="0" smtClean="0"/>
              <a:t>Formal and informal participation</a:t>
            </a:r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US" dirty="0" smtClean="0"/>
              <a:t>Prescriptions AND practice</a:t>
            </a:r>
          </a:p>
          <a:p>
            <a:pPr lvl="3"/>
            <a:r>
              <a:rPr lang="en-US" dirty="0" smtClean="0"/>
              <a:t>‘Who SHOULD be involved?’</a:t>
            </a:r>
          </a:p>
          <a:p>
            <a:pPr lvl="3"/>
            <a:r>
              <a:rPr lang="en-US" dirty="0" smtClean="0"/>
              <a:t>‘What type of participation could be?’</a:t>
            </a:r>
          </a:p>
          <a:p>
            <a:pPr lvl="2"/>
            <a:r>
              <a:rPr lang="en-US" dirty="0"/>
              <a:t>Who SHOULD be involved? in what manner? when</a:t>
            </a:r>
            <a:r>
              <a:rPr lang="en-US" dirty="0" smtClean="0"/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10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16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</a:t>
            </a:r>
            <a:r>
              <a:rPr lang="en-US" dirty="0"/>
              <a:t>3</a:t>
            </a:r>
            <a:r>
              <a:rPr lang="en-US" dirty="0" smtClean="0"/>
              <a:t>: ‘</a:t>
            </a:r>
            <a:r>
              <a:rPr lang="en-US" dirty="0"/>
              <a:t>Alignment of different decision levels: local, regional, national and </a:t>
            </a:r>
            <a:r>
              <a:rPr lang="en-US" dirty="0" smtClean="0"/>
              <a:t>international’</a:t>
            </a:r>
          </a:p>
          <a:p>
            <a:pPr lvl="1"/>
            <a:r>
              <a:rPr lang="en-US" dirty="0" smtClean="0"/>
              <a:t>‘How can all stakeholder at different levels of governance be engaged?’</a:t>
            </a:r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hould all levels be engaged at all times?</a:t>
            </a:r>
          </a:p>
          <a:p>
            <a:pPr lvl="3"/>
            <a:r>
              <a:rPr lang="en-US" dirty="0" smtClean="0"/>
              <a:t>Prescriptions versus practice</a:t>
            </a:r>
            <a:endParaRPr lang="en-GB" b="1" dirty="0">
              <a:solidFill>
                <a:srgbClr val="FFC67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99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17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</a:t>
            </a:r>
            <a:r>
              <a:rPr lang="en-US" dirty="0"/>
              <a:t>4</a:t>
            </a:r>
            <a:r>
              <a:rPr lang="en-US" dirty="0" smtClean="0"/>
              <a:t>: ‘</a:t>
            </a:r>
            <a:r>
              <a:rPr lang="en-US" dirty="0"/>
              <a:t>Bridging risk assessment, risk management and risk communication approaches and </a:t>
            </a:r>
            <a:r>
              <a:rPr lang="en-US" dirty="0" smtClean="0"/>
              <a:t>stakeholders’</a:t>
            </a:r>
          </a:p>
          <a:p>
            <a:pPr lvl="1"/>
            <a:r>
              <a:rPr lang="en-US" dirty="0"/>
              <a:t>“Bridging stakeholders and notions of participation from the different risk </a:t>
            </a:r>
            <a:r>
              <a:rPr lang="en-US" dirty="0" smtClean="0"/>
              <a:t>fields </a:t>
            </a:r>
            <a:r>
              <a:rPr lang="en-US" dirty="0"/>
              <a:t>to create a more holistic approach”</a:t>
            </a:r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US" dirty="0" smtClean="0"/>
              <a:t>In which fields?</a:t>
            </a:r>
          </a:p>
          <a:p>
            <a:pPr lvl="2"/>
            <a:endParaRPr lang="en-US" b="1" i="1" u="sng" dirty="0" smtClean="0">
              <a:solidFill>
                <a:srgbClr val="FFC67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7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18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5: ‘</a:t>
            </a:r>
            <a:r>
              <a:rPr lang="en-US" dirty="0"/>
              <a:t>Informed decision-making (role of communication, access to information, informed consent</a:t>
            </a:r>
            <a:r>
              <a:rPr lang="en-US" dirty="0" smtClean="0"/>
              <a:t>)’</a:t>
            </a:r>
          </a:p>
          <a:p>
            <a:pPr lvl="1"/>
            <a:r>
              <a:rPr lang="en-US" dirty="0" smtClean="0"/>
              <a:t>‘How can stakeholders make informed decisions?’</a:t>
            </a:r>
            <a:endParaRPr lang="en-US" dirty="0"/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US" dirty="0" smtClean="0"/>
              <a:t>What is ‘informed’?</a:t>
            </a:r>
          </a:p>
          <a:p>
            <a:pPr lvl="2"/>
            <a:r>
              <a:rPr lang="en-US" dirty="0" smtClean="0"/>
              <a:t>What level of ‘informed’ is needed for decision making?</a:t>
            </a:r>
            <a:endParaRPr lang="en-GB" b="1" dirty="0" smtClean="0">
              <a:solidFill>
                <a:srgbClr val="FFC671"/>
              </a:solidFill>
            </a:endParaRPr>
          </a:p>
          <a:p>
            <a:pPr lvl="2"/>
            <a:r>
              <a:rPr lang="en-GB" dirty="0" smtClean="0"/>
              <a:t>Complexity of common language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9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19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041" y="1631318"/>
            <a:ext cx="8525933" cy="4895605"/>
          </a:xfrm>
        </p:spPr>
        <p:txBody>
          <a:bodyPr>
            <a:normAutofit/>
          </a:bodyPr>
          <a:lstStyle/>
          <a:p>
            <a:r>
              <a:rPr lang="en-GB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dirty="0" smtClean="0"/>
              <a:t>Consensus versus dissensus			Consensus AND dissensus</a:t>
            </a:r>
          </a:p>
          <a:p>
            <a:pPr marL="363538" lvl="1" indent="0" algn="ctr">
              <a:buNone/>
            </a:pPr>
            <a:r>
              <a:rPr lang="en-GB" sz="2400" b="1" dirty="0" smtClean="0">
                <a:solidFill>
                  <a:srgbClr val="FFC671"/>
                </a:solidFill>
              </a:rPr>
              <a:t>THEMES</a:t>
            </a:r>
            <a:r>
              <a:rPr lang="en-GB" b="1" dirty="0" smtClean="0">
                <a:solidFill>
                  <a:srgbClr val="FFC671"/>
                </a:solidFill>
              </a:rPr>
              <a:t> </a:t>
            </a:r>
          </a:p>
          <a:p>
            <a:r>
              <a:rPr lang="en-US" dirty="0" smtClean="0"/>
              <a:t>Theme 6: ‘</a:t>
            </a:r>
            <a:r>
              <a:rPr lang="en-US" dirty="0"/>
              <a:t>Radiation protection cultures, including objectives, target stakeholders, content, tools, evaluation processes &amp; Education, training and capacity </a:t>
            </a:r>
            <a:r>
              <a:rPr lang="en-US" dirty="0" smtClean="0"/>
              <a:t>building’</a:t>
            </a:r>
          </a:p>
          <a:p>
            <a:pPr lvl="1"/>
            <a:r>
              <a:rPr lang="en-US" dirty="0" smtClean="0"/>
              <a:t>‘What is, can and should be radiation protection culture, and education and training in all three fields?</a:t>
            </a:r>
          </a:p>
          <a:p>
            <a:pPr lvl="1"/>
            <a:r>
              <a:rPr lang="en-US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2"/>
            <a:r>
              <a:rPr lang="en-GB" dirty="0" smtClean="0"/>
              <a:t>Stakeholders AND participation</a:t>
            </a:r>
          </a:p>
          <a:p>
            <a:pPr lvl="3"/>
            <a:r>
              <a:rPr lang="en-GB" dirty="0" smtClean="0"/>
              <a:t>How to develop RP culture?</a:t>
            </a:r>
          </a:p>
          <a:p>
            <a:pPr lvl="3"/>
            <a:r>
              <a:rPr lang="en-GB" dirty="0" smtClean="0"/>
              <a:t>How to integrate in existing practices? </a:t>
            </a:r>
          </a:p>
          <a:p>
            <a:pPr lvl="3"/>
            <a:r>
              <a:rPr lang="en-GB" dirty="0" smtClean="0"/>
              <a:t>Who should be involved?</a:t>
            </a:r>
          </a:p>
          <a:p>
            <a:pPr lvl="3"/>
            <a:r>
              <a:rPr lang="en-GB" dirty="0"/>
              <a:t>S</a:t>
            </a:r>
            <a:r>
              <a:rPr lang="en-GB" dirty="0" smtClean="0"/>
              <a:t>trategies?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921733" y="2141707"/>
            <a:ext cx="1123233" cy="24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98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2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0"/>
            <a:ext cx="8525933" cy="462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Introduction </a:t>
            </a:r>
            <a:r>
              <a:rPr lang="en-US" dirty="0"/>
              <a:t>i</a:t>
            </a:r>
            <a:r>
              <a:rPr lang="en-US" dirty="0" smtClean="0"/>
              <a:t>n Stakeholder engagement</a:t>
            </a:r>
          </a:p>
          <a:p>
            <a:pPr lvl="1"/>
            <a:r>
              <a:rPr lang="en-US" dirty="0" smtClean="0"/>
              <a:t>General theories and paradigms in stakeholder participation</a:t>
            </a:r>
          </a:p>
          <a:p>
            <a:pPr lvl="1"/>
            <a:r>
              <a:rPr lang="en-US" dirty="0" smtClean="0"/>
              <a:t>Complexity within </a:t>
            </a:r>
            <a:r>
              <a:rPr lang="en-US" smtClean="0"/>
              <a:t>the </a:t>
            </a:r>
            <a:r>
              <a:rPr lang="en-US" smtClean="0"/>
              <a:t>ENGAGE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Pragmatic decisions made within the </a:t>
            </a:r>
            <a:r>
              <a:rPr lang="en-US" dirty="0" smtClean="0"/>
              <a:t>ENGAGE </a:t>
            </a:r>
            <a:r>
              <a:rPr lang="en-US" dirty="0" smtClean="0"/>
              <a:t>project</a:t>
            </a:r>
          </a:p>
          <a:p>
            <a:pPr lvl="2"/>
            <a:r>
              <a:rPr lang="en-US" dirty="0" smtClean="0"/>
              <a:t>Themes</a:t>
            </a: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3326" y="6278601"/>
            <a:ext cx="85259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Conversation With Jackson Pollock No.41</a:t>
            </a:r>
            <a:r>
              <a:rPr lang="en-US" sz="1000" dirty="0"/>
              <a:t> is a painting by George </a:t>
            </a:r>
            <a:r>
              <a:rPr lang="en-US" sz="1000" dirty="0" err="1"/>
              <a:t>Sanen</a:t>
            </a:r>
            <a:r>
              <a:rPr lang="en-US" sz="1000" dirty="0"/>
              <a:t> which was uploaded on November 26th, 2015.</a:t>
            </a:r>
            <a:endParaRPr lang="en-GB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60" y="3383154"/>
            <a:ext cx="4401864" cy="28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49" y="1759737"/>
            <a:ext cx="4926425" cy="4883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466238"/>
            <a:ext cx="8692647" cy="4994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4AA0B1"/>
                </a:solidFill>
              </a:rPr>
              <a:t>Stakeholder</a:t>
            </a:r>
            <a:r>
              <a:rPr lang="en-GB" sz="1600" dirty="0"/>
              <a:t>: </a:t>
            </a:r>
            <a:r>
              <a:rPr lang="en-GB" sz="1600" i="1" dirty="0"/>
              <a:t>person, group or organisation with an interest (or stake) in the decision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en-GB" sz="1600" dirty="0"/>
              <a:t>directly affecting the decision or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en-GB" sz="1600" dirty="0"/>
              <a:t>being affected by it. </a:t>
            </a:r>
          </a:p>
          <a:p>
            <a:r>
              <a:rPr lang="en-GB" sz="1600" dirty="0" smtClean="0"/>
              <a:t>Organised </a:t>
            </a:r>
            <a:r>
              <a:rPr lang="en-GB" sz="1600" dirty="0"/>
              <a:t>according to various relationships</a:t>
            </a:r>
          </a:p>
          <a:p>
            <a:pPr lvl="1"/>
            <a:r>
              <a:rPr lang="en-GB" sz="1600" dirty="0"/>
              <a:t>Homogeneity (groups-)</a:t>
            </a:r>
          </a:p>
          <a:p>
            <a:pPr lvl="1"/>
            <a:r>
              <a:rPr lang="en-GB" sz="1600" dirty="0"/>
              <a:t>Relationship between groups</a:t>
            </a:r>
          </a:p>
          <a:p>
            <a:pPr lvl="1"/>
            <a:r>
              <a:rPr lang="en-GB" sz="1600" dirty="0"/>
              <a:t>Relationship to frame or </a:t>
            </a:r>
            <a:r>
              <a:rPr lang="en-GB" sz="1600" dirty="0" smtClean="0"/>
              <a:t>setting</a:t>
            </a:r>
          </a:p>
          <a:p>
            <a:pPr lvl="2"/>
            <a:endParaRPr lang="en-GB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1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90" y="2150042"/>
            <a:ext cx="3821184" cy="3992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4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466238"/>
            <a:ext cx="8692647" cy="4994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1" i="1" u="sng" dirty="0" smtClean="0">
                <a:solidFill>
                  <a:srgbClr val="FFC671"/>
                </a:solidFill>
              </a:rPr>
              <a:t>COMPLEXITY</a:t>
            </a:r>
          </a:p>
          <a:p>
            <a:pPr lvl="1"/>
            <a:r>
              <a:rPr lang="en-GB" sz="1600" dirty="0" smtClean="0"/>
              <a:t>No consensus</a:t>
            </a:r>
          </a:p>
          <a:p>
            <a:pPr lvl="2"/>
            <a:r>
              <a:rPr lang="en-GB" sz="1600" dirty="0" smtClean="0"/>
              <a:t>‘Who’ and ‘what’ – NO ‘ONE’ DEFINITION</a:t>
            </a:r>
          </a:p>
          <a:p>
            <a:pPr lvl="2"/>
            <a:r>
              <a:rPr lang="en-GB" sz="1600" dirty="0" smtClean="0"/>
              <a:t>Consensus versus dissensus</a:t>
            </a:r>
          </a:p>
          <a:p>
            <a:pPr lvl="1"/>
            <a:r>
              <a:rPr lang="en-GB" dirty="0"/>
              <a:t>Power dependent</a:t>
            </a:r>
          </a:p>
          <a:p>
            <a:pPr lvl="2"/>
            <a:r>
              <a:rPr lang="en-GB" dirty="0"/>
              <a:t>Dependent on who gives the argumentation</a:t>
            </a:r>
          </a:p>
          <a:p>
            <a:pPr lvl="1"/>
            <a:r>
              <a:rPr lang="en-GB" dirty="0"/>
              <a:t>Context dependent</a:t>
            </a:r>
          </a:p>
          <a:p>
            <a:pPr lvl="2"/>
            <a:r>
              <a:rPr lang="en-GB" dirty="0"/>
              <a:t>Situational</a:t>
            </a:r>
          </a:p>
          <a:p>
            <a:pPr lvl="2"/>
            <a:r>
              <a:rPr lang="en-GB" dirty="0"/>
              <a:t>Cultural</a:t>
            </a:r>
          </a:p>
          <a:p>
            <a:pPr lvl="2"/>
            <a:r>
              <a:rPr lang="en-GB" dirty="0"/>
              <a:t>Worldview</a:t>
            </a:r>
          </a:p>
          <a:p>
            <a:pPr lvl="2"/>
            <a:endParaRPr lang="en-GB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4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5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8" y="1648800"/>
            <a:ext cx="8653604" cy="476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Pragmatic consensus</a:t>
            </a:r>
          </a:p>
          <a:p>
            <a:pPr lvl="1"/>
            <a:r>
              <a:rPr lang="en-US" dirty="0"/>
              <a:t>ENGAGE defines </a:t>
            </a:r>
            <a:r>
              <a:rPr lang="en-US" b="1" dirty="0"/>
              <a:t>stakeholders</a:t>
            </a:r>
            <a:r>
              <a:rPr lang="en-US" dirty="0"/>
              <a:t> as:</a:t>
            </a:r>
          </a:p>
          <a:p>
            <a:pPr lvl="2"/>
            <a:r>
              <a:rPr lang="en-US" sz="1600" dirty="0"/>
              <a:t>actors: individuals or groups, institutional and non-institutional</a:t>
            </a:r>
          </a:p>
          <a:p>
            <a:pPr lvl="2"/>
            <a:r>
              <a:rPr lang="en-US" sz="1600" dirty="0"/>
              <a:t>with a tangible or intangible (yet to be shaped or discerned) interest in the radiation exposure situation and the related radiation protection issues,</a:t>
            </a:r>
          </a:p>
          <a:p>
            <a:pPr lvl="2"/>
            <a:r>
              <a:rPr lang="en-US" sz="1600" dirty="0"/>
              <a:t>directly affecting decisions, </a:t>
            </a:r>
          </a:p>
          <a:p>
            <a:pPr lvl="2"/>
            <a:r>
              <a:rPr lang="en-US" sz="1600" dirty="0"/>
              <a:t>or affected by the formulation and resolution of a problem or challenge. </a:t>
            </a:r>
          </a:p>
          <a:p>
            <a:pPr lvl="1"/>
            <a:endParaRPr lang="en-US" sz="1600" dirty="0"/>
          </a:p>
          <a:p>
            <a:pPr lvl="2"/>
            <a:r>
              <a:rPr lang="en-US" sz="1600" dirty="0"/>
              <a:t>This includes wider publics</a:t>
            </a:r>
          </a:p>
          <a:p>
            <a:pPr lvl="2"/>
            <a:r>
              <a:rPr lang="en-US" sz="1600" dirty="0"/>
              <a:t>Implies that the notion of stakeholder is not fixed, but changes over time.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781" y="1701901"/>
            <a:ext cx="2661401" cy="4192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6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8" y="1648800"/>
            <a:ext cx="8653604" cy="4762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Conceptualisation of ‘participation’ from the 1960’s</a:t>
            </a:r>
          </a:p>
          <a:p>
            <a:pPr lvl="1"/>
            <a:r>
              <a:rPr lang="en-GB" dirty="0"/>
              <a:t>Time influenced by powerlessness of the “have-nots”</a:t>
            </a:r>
          </a:p>
          <a:p>
            <a:pPr lvl="1"/>
            <a:r>
              <a:rPr lang="en-GB" dirty="0" err="1"/>
              <a:t>Arnstein’s</a:t>
            </a:r>
            <a:r>
              <a:rPr lang="en-GB" dirty="0"/>
              <a:t> “ladder of participation” (1969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Redistribution of power is </a:t>
            </a:r>
            <a:r>
              <a:rPr lang="en-GB" b="1" i="1" dirty="0" smtClean="0"/>
              <a:t>essential</a:t>
            </a:r>
            <a:endParaRPr lang="en-GB" dirty="0"/>
          </a:p>
          <a:p>
            <a:r>
              <a:rPr lang="en-GB" sz="1800" dirty="0"/>
              <a:t>Participation in the 1970’s</a:t>
            </a:r>
          </a:p>
          <a:p>
            <a:pPr lvl="1"/>
            <a:r>
              <a:rPr lang="en-GB" dirty="0"/>
              <a:t>Political turmoil </a:t>
            </a:r>
            <a:r>
              <a:rPr lang="en-GB" dirty="0" err="1"/>
              <a:t>fe</a:t>
            </a:r>
            <a:r>
              <a:rPr lang="en-GB" dirty="0"/>
              <a:t> US: Anti Vietnam War movement</a:t>
            </a:r>
          </a:p>
          <a:p>
            <a:pPr lvl="2"/>
            <a:r>
              <a:rPr lang="en-GB" dirty="0"/>
              <a:t>Confrontation politics by those outside</a:t>
            </a:r>
          </a:p>
          <a:p>
            <a:r>
              <a:rPr lang="en-GB" sz="1800" dirty="0"/>
              <a:t>Participation in the 1980’s – 1990’s</a:t>
            </a:r>
          </a:p>
          <a:p>
            <a:pPr lvl="1"/>
            <a:r>
              <a:rPr lang="en-GB" dirty="0"/>
              <a:t>Link with development and sustainability</a:t>
            </a:r>
          </a:p>
          <a:p>
            <a:pPr lvl="1"/>
            <a:r>
              <a:rPr lang="en-GB" dirty="0"/>
              <a:t>Institutionalisation of participation</a:t>
            </a:r>
          </a:p>
          <a:p>
            <a:r>
              <a:rPr lang="en-GB" sz="1800" dirty="0"/>
              <a:t>Participation in the 1990’s</a:t>
            </a:r>
          </a:p>
          <a:p>
            <a:pPr lvl="1"/>
            <a:r>
              <a:rPr lang="en-GB" dirty="0"/>
              <a:t>EPA citizen involvement into environmental protection programmes</a:t>
            </a:r>
          </a:p>
          <a:p>
            <a:pPr lvl="1"/>
            <a:r>
              <a:rPr lang="en-GB" dirty="0"/>
              <a:t>Move towards social participation, citizen participation and participatory </a:t>
            </a:r>
            <a:endParaRPr lang="en-GB" dirty="0" smtClean="0"/>
          </a:p>
          <a:p>
            <a:pPr marL="363538" lvl="1" indent="0">
              <a:buNone/>
            </a:pPr>
            <a:r>
              <a:rPr lang="en-GB" dirty="0"/>
              <a:t>	</a:t>
            </a:r>
            <a:r>
              <a:rPr lang="en-GB" dirty="0" smtClean="0"/>
              <a:t>methods</a:t>
            </a:r>
            <a:endParaRPr lang="en-GB" dirty="0"/>
          </a:p>
          <a:p>
            <a:r>
              <a:rPr lang="en-GB" sz="1800" dirty="0"/>
              <a:t>Beginning of 21th century</a:t>
            </a:r>
          </a:p>
          <a:p>
            <a:pPr lvl="1"/>
            <a:r>
              <a:rPr lang="en-GB" dirty="0"/>
              <a:t>Shift of focus from conceptualisations to </a:t>
            </a:r>
            <a:r>
              <a:rPr lang="en-GB" dirty="0" smtClean="0"/>
              <a:t>methodologies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7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8" y="1648800"/>
            <a:ext cx="8653604" cy="476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Motivations for participation</a:t>
            </a:r>
          </a:p>
          <a:p>
            <a:pPr lvl="1"/>
            <a:r>
              <a:rPr lang="en-US" dirty="0"/>
              <a:t>Instrumental</a:t>
            </a:r>
          </a:p>
          <a:p>
            <a:pPr lvl="2"/>
            <a:r>
              <a:rPr lang="en-US" dirty="0"/>
              <a:t>“better way to achieve a particular end”</a:t>
            </a:r>
          </a:p>
          <a:p>
            <a:pPr lvl="2"/>
            <a:r>
              <a:rPr lang="en-US" dirty="0"/>
              <a:t>Most dominant motivation</a:t>
            </a:r>
          </a:p>
          <a:p>
            <a:pPr lvl="2"/>
            <a:r>
              <a:rPr lang="en-US" dirty="0"/>
              <a:t>Example</a:t>
            </a:r>
          </a:p>
          <a:p>
            <a:pPr lvl="3"/>
            <a:r>
              <a:rPr lang="en-US" dirty="0"/>
              <a:t>“to enhance transparency and accountability”</a:t>
            </a:r>
          </a:p>
          <a:p>
            <a:pPr lvl="3"/>
            <a:r>
              <a:rPr lang="en-US" dirty="0"/>
              <a:t>“to increase effectiveness of planning”</a:t>
            </a:r>
          </a:p>
          <a:p>
            <a:pPr lvl="1"/>
            <a:r>
              <a:rPr lang="en-US" dirty="0"/>
              <a:t>Substantive</a:t>
            </a:r>
          </a:p>
          <a:p>
            <a:pPr lvl="2"/>
            <a:r>
              <a:rPr lang="en-US" dirty="0"/>
              <a:t>“it leads to better ends”</a:t>
            </a:r>
          </a:p>
          <a:p>
            <a:pPr lvl="2"/>
            <a:r>
              <a:rPr lang="en-US" dirty="0"/>
              <a:t>Example</a:t>
            </a:r>
          </a:p>
          <a:p>
            <a:pPr lvl="3"/>
            <a:r>
              <a:rPr lang="en-US" dirty="0"/>
              <a:t>“stakeholder engagement […] results in sustainable decisions”</a:t>
            </a:r>
          </a:p>
          <a:p>
            <a:pPr lvl="1"/>
            <a:r>
              <a:rPr lang="en-US" dirty="0"/>
              <a:t>Normative</a:t>
            </a:r>
          </a:p>
          <a:p>
            <a:pPr lvl="2"/>
            <a:r>
              <a:rPr lang="en-US" dirty="0"/>
              <a:t>“it is the right thing to do”</a:t>
            </a:r>
          </a:p>
          <a:p>
            <a:pPr lvl="3"/>
            <a:r>
              <a:rPr lang="en-US" dirty="0"/>
              <a:t>“from a human rights perspective […] the right to be involved in processes that may profoundly affect them</a:t>
            </a:r>
            <a:r>
              <a:rPr lang="en-US" dirty="0" smtClean="0"/>
              <a:t>”</a:t>
            </a:r>
            <a:endParaRPr lang="en-GB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240" y="1820576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42" y="1780567"/>
            <a:ext cx="5261658" cy="43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 bwMode="auto">
          <a:xfrm>
            <a:off x="0" y="1503364"/>
            <a:ext cx="9144000" cy="518486"/>
          </a:xfrm>
          <a:prstGeom prst="rect">
            <a:avLst/>
          </a:prstGeom>
          <a:solidFill>
            <a:srgbClr val="92BEE2">
              <a:lumMod val="20000"/>
              <a:lumOff val="8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engagement -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7BEA8-9B9B-7342-B81C-4D6A4BFD82EA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07976" y="1421103"/>
            <a:ext cx="8328024" cy="4943476"/>
          </a:xfrm>
        </p:spPr>
        <p:txBody>
          <a:bodyPr/>
          <a:lstStyle/>
          <a:p>
            <a:pPr marL="422275" lvl="1" indent="0">
              <a:spcAft>
                <a:spcPts val="400"/>
              </a:spcAft>
              <a:buNone/>
            </a:pPr>
            <a:r>
              <a:rPr lang="en-US" sz="1600" b="1" dirty="0" smtClean="0">
                <a:solidFill>
                  <a:srgbClr val="418FCD"/>
                </a:solidFill>
                <a:latin typeface="+mj-lt"/>
              </a:rPr>
              <a:t>           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1610" y="1567760"/>
            <a:ext cx="9144000" cy="5041833"/>
            <a:chOff x="46038" y="2782681"/>
            <a:chExt cx="9144000" cy="5041833"/>
          </a:xfrm>
        </p:grpSpPr>
        <p:grpSp>
          <p:nvGrpSpPr>
            <p:cNvPr id="90" name="Group 16"/>
            <p:cNvGrpSpPr>
              <a:grpSpLocks/>
            </p:cNvGrpSpPr>
            <p:nvPr/>
          </p:nvGrpSpPr>
          <p:grpSpPr bwMode="auto">
            <a:xfrm>
              <a:off x="481514" y="2782681"/>
              <a:ext cx="8666044" cy="381001"/>
              <a:chOff x="225" y="1392"/>
              <a:chExt cx="5029" cy="240"/>
            </a:xfrm>
          </p:grpSpPr>
          <p:sp>
            <p:nvSpPr>
              <p:cNvPr id="157" name="Text Box 10"/>
              <p:cNvSpPr txBox="1">
                <a:spLocks noChangeArrowheads="1"/>
              </p:cNvSpPr>
              <p:nvPr/>
            </p:nvSpPr>
            <p:spPr bwMode="auto">
              <a:xfrm>
                <a:off x="225" y="1399"/>
                <a:ext cx="12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Low involvement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8" name="Text Box 12"/>
              <p:cNvSpPr txBox="1">
                <a:spLocks noChangeArrowheads="1"/>
              </p:cNvSpPr>
              <p:nvPr/>
            </p:nvSpPr>
            <p:spPr bwMode="auto">
              <a:xfrm>
                <a:off x="3891" y="1392"/>
                <a:ext cx="13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High involvement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28"/>
            <p:cNvGrpSpPr>
              <a:grpSpLocks/>
            </p:cNvGrpSpPr>
            <p:nvPr/>
          </p:nvGrpSpPr>
          <p:grpSpPr bwMode="auto">
            <a:xfrm>
              <a:off x="2577306" y="4118268"/>
              <a:ext cx="927100" cy="962025"/>
              <a:chOff x="693" y="2594"/>
              <a:chExt cx="584" cy="606"/>
            </a:xfrm>
          </p:grpSpPr>
          <p:sp>
            <p:nvSpPr>
              <p:cNvPr id="150" name="Oval 15"/>
              <p:cNvSpPr>
                <a:spLocks noChangeArrowheads="1"/>
              </p:cNvSpPr>
              <p:nvPr/>
            </p:nvSpPr>
            <p:spPr bwMode="auto">
              <a:xfrm>
                <a:off x="868" y="2925"/>
                <a:ext cx="265" cy="2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Oval 17"/>
              <p:cNvSpPr>
                <a:spLocks noChangeArrowheads="1"/>
              </p:cNvSpPr>
              <p:nvPr/>
            </p:nvSpPr>
            <p:spPr bwMode="auto">
              <a:xfrm>
                <a:off x="693" y="2686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2" name="Oval 18"/>
              <p:cNvSpPr>
                <a:spLocks noChangeArrowheads="1"/>
              </p:cNvSpPr>
              <p:nvPr/>
            </p:nvSpPr>
            <p:spPr bwMode="auto">
              <a:xfrm>
                <a:off x="912" y="2594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3" name="Oval 19"/>
              <p:cNvSpPr>
                <a:spLocks noChangeArrowheads="1"/>
              </p:cNvSpPr>
              <p:nvPr/>
            </p:nvSpPr>
            <p:spPr bwMode="auto">
              <a:xfrm>
                <a:off x="1122" y="2667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54" name="AutoShape 20"/>
              <p:cNvCxnSpPr>
                <a:cxnSpLocks noChangeShapeType="1"/>
                <a:stCxn id="150" idx="1"/>
                <a:endCxn id="151" idx="5"/>
              </p:cNvCxnSpPr>
              <p:nvPr/>
            </p:nvCxnSpPr>
            <p:spPr bwMode="auto">
              <a:xfrm flipH="1" flipV="1">
                <a:off x="825" y="2819"/>
                <a:ext cx="82" cy="14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AutoShape 21"/>
              <p:cNvCxnSpPr>
                <a:cxnSpLocks noChangeShapeType="1"/>
                <a:stCxn id="150" idx="0"/>
                <a:endCxn id="152" idx="4"/>
              </p:cNvCxnSpPr>
              <p:nvPr/>
            </p:nvCxnSpPr>
            <p:spPr bwMode="auto">
              <a:xfrm flipH="1" flipV="1">
                <a:off x="990" y="2750"/>
                <a:ext cx="11" cy="1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AutoShape 22"/>
              <p:cNvCxnSpPr>
                <a:cxnSpLocks noChangeShapeType="1"/>
                <a:stCxn id="150" idx="7"/>
                <a:endCxn id="153" idx="3"/>
              </p:cNvCxnSpPr>
              <p:nvPr/>
            </p:nvCxnSpPr>
            <p:spPr bwMode="auto">
              <a:xfrm flipV="1">
                <a:off x="1094" y="2800"/>
                <a:ext cx="51" cy="16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595535" y="3415973"/>
              <a:ext cx="1524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Inform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or </a:t>
              </a: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educate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8690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3" name="Text Box 24"/>
            <p:cNvSpPr txBox="1">
              <a:spLocks noChangeArrowheads="1"/>
            </p:cNvSpPr>
            <p:nvPr/>
          </p:nvSpPr>
          <p:spPr bwMode="auto">
            <a:xfrm>
              <a:off x="2379883" y="3469634"/>
              <a:ext cx="143512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Gather information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8690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>
              <a:off x="4063918" y="3488836"/>
              <a:ext cx="130651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Discuss, dialogue</a:t>
              </a:r>
            </a:p>
          </p:txBody>
        </p:sp>
        <p:sp>
          <p:nvSpPr>
            <p:cNvPr id="95" name="Text Box 26"/>
            <p:cNvSpPr txBox="1">
              <a:spLocks noChangeArrowheads="1"/>
            </p:cNvSpPr>
            <p:nvPr/>
          </p:nvSpPr>
          <p:spPr bwMode="auto">
            <a:xfrm>
              <a:off x="5565775" y="3151036"/>
              <a:ext cx="143192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Engage on complex issues</a:t>
              </a:r>
            </a:p>
          </p:txBody>
        </p:sp>
        <p:sp>
          <p:nvSpPr>
            <p:cNvPr id="96" name="Text Box 27"/>
            <p:cNvSpPr txBox="1">
              <a:spLocks noChangeArrowheads="1"/>
            </p:cNvSpPr>
            <p:nvPr/>
          </p:nvSpPr>
          <p:spPr bwMode="auto">
            <a:xfrm>
              <a:off x="7063010" y="3323956"/>
              <a:ext cx="18732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8690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in implementation of solutions</a:t>
              </a:r>
            </a:p>
          </p:txBody>
        </p:sp>
        <p:grpSp>
          <p:nvGrpSpPr>
            <p:cNvPr id="97" name="Group 30"/>
            <p:cNvGrpSpPr>
              <a:grpSpLocks/>
            </p:cNvGrpSpPr>
            <p:nvPr/>
          </p:nvGrpSpPr>
          <p:grpSpPr bwMode="auto">
            <a:xfrm>
              <a:off x="844551" y="4135729"/>
              <a:ext cx="927100" cy="962025"/>
              <a:chOff x="693" y="2594"/>
              <a:chExt cx="584" cy="606"/>
            </a:xfrm>
          </p:grpSpPr>
          <p:sp>
            <p:nvSpPr>
              <p:cNvPr id="143" name="Oval 31"/>
              <p:cNvSpPr>
                <a:spLocks noChangeArrowheads="1"/>
              </p:cNvSpPr>
              <p:nvPr/>
            </p:nvSpPr>
            <p:spPr bwMode="auto">
              <a:xfrm>
                <a:off x="868" y="2925"/>
                <a:ext cx="265" cy="2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4" name="Oval 32"/>
              <p:cNvSpPr>
                <a:spLocks noChangeArrowheads="1"/>
              </p:cNvSpPr>
              <p:nvPr/>
            </p:nvSpPr>
            <p:spPr bwMode="auto">
              <a:xfrm>
                <a:off x="693" y="2686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5" name="Oval 33"/>
              <p:cNvSpPr>
                <a:spLocks noChangeArrowheads="1"/>
              </p:cNvSpPr>
              <p:nvPr/>
            </p:nvSpPr>
            <p:spPr bwMode="auto">
              <a:xfrm>
                <a:off x="912" y="2594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6" name="Oval 34"/>
              <p:cNvSpPr>
                <a:spLocks noChangeArrowheads="1"/>
              </p:cNvSpPr>
              <p:nvPr/>
            </p:nvSpPr>
            <p:spPr bwMode="auto">
              <a:xfrm>
                <a:off x="1122" y="2667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47" name="AutoShape 35"/>
              <p:cNvCxnSpPr>
                <a:cxnSpLocks noChangeShapeType="1"/>
                <a:stCxn id="143" idx="1"/>
                <a:endCxn id="144" idx="5"/>
              </p:cNvCxnSpPr>
              <p:nvPr/>
            </p:nvCxnSpPr>
            <p:spPr bwMode="auto">
              <a:xfrm flipH="1" flipV="1">
                <a:off x="825" y="2819"/>
                <a:ext cx="82" cy="14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AutoShape 36"/>
              <p:cNvCxnSpPr>
                <a:cxnSpLocks noChangeShapeType="1"/>
                <a:stCxn id="143" idx="0"/>
                <a:endCxn id="145" idx="4"/>
              </p:cNvCxnSpPr>
              <p:nvPr/>
            </p:nvCxnSpPr>
            <p:spPr bwMode="auto">
              <a:xfrm flipH="1" flipV="1">
                <a:off x="990" y="2750"/>
                <a:ext cx="11" cy="1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AutoShape 37"/>
              <p:cNvCxnSpPr>
                <a:cxnSpLocks noChangeShapeType="1"/>
                <a:stCxn id="143" idx="7"/>
                <a:endCxn id="146" idx="3"/>
              </p:cNvCxnSpPr>
              <p:nvPr/>
            </p:nvCxnSpPr>
            <p:spPr bwMode="auto">
              <a:xfrm flipV="1">
                <a:off x="1094" y="2800"/>
                <a:ext cx="51" cy="16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8" name="Group 38"/>
            <p:cNvGrpSpPr>
              <a:grpSpLocks/>
            </p:cNvGrpSpPr>
            <p:nvPr/>
          </p:nvGrpSpPr>
          <p:grpSpPr bwMode="auto">
            <a:xfrm>
              <a:off x="4343401" y="4116679"/>
              <a:ext cx="927100" cy="962025"/>
              <a:chOff x="693" y="2594"/>
              <a:chExt cx="584" cy="606"/>
            </a:xfrm>
          </p:grpSpPr>
          <p:sp>
            <p:nvSpPr>
              <p:cNvPr id="136" name="Oval 39"/>
              <p:cNvSpPr>
                <a:spLocks noChangeArrowheads="1"/>
              </p:cNvSpPr>
              <p:nvPr/>
            </p:nvSpPr>
            <p:spPr bwMode="auto">
              <a:xfrm>
                <a:off x="868" y="2925"/>
                <a:ext cx="265" cy="2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7" name="Oval 40"/>
              <p:cNvSpPr>
                <a:spLocks noChangeArrowheads="1"/>
              </p:cNvSpPr>
              <p:nvPr/>
            </p:nvSpPr>
            <p:spPr bwMode="auto">
              <a:xfrm>
                <a:off x="693" y="2686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8" name="Oval 41"/>
              <p:cNvSpPr>
                <a:spLocks noChangeArrowheads="1"/>
              </p:cNvSpPr>
              <p:nvPr/>
            </p:nvSpPr>
            <p:spPr bwMode="auto">
              <a:xfrm>
                <a:off x="912" y="2594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9" name="Oval 42"/>
              <p:cNvSpPr>
                <a:spLocks noChangeArrowheads="1"/>
              </p:cNvSpPr>
              <p:nvPr/>
            </p:nvSpPr>
            <p:spPr bwMode="auto">
              <a:xfrm>
                <a:off x="1122" y="2667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40" name="AutoShape 43"/>
              <p:cNvCxnSpPr>
                <a:cxnSpLocks noChangeShapeType="1"/>
                <a:stCxn id="136" idx="1"/>
                <a:endCxn id="137" idx="5"/>
              </p:cNvCxnSpPr>
              <p:nvPr/>
            </p:nvCxnSpPr>
            <p:spPr bwMode="auto">
              <a:xfrm flipH="1" flipV="1">
                <a:off x="825" y="2819"/>
                <a:ext cx="82" cy="14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AutoShape 44"/>
              <p:cNvCxnSpPr>
                <a:cxnSpLocks noChangeShapeType="1"/>
                <a:stCxn id="136" idx="0"/>
                <a:endCxn id="138" idx="4"/>
              </p:cNvCxnSpPr>
              <p:nvPr/>
            </p:nvCxnSpPr>
            <p:spPr bwMode="auto">
              <a:xfrm flipH="1" flipV="1">
                <a:off x="990" y="2750"/>
                <a:ext cx="11" cy="1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AutoShape 45"/>
              <p:cNvCxnSpPr>
                <a:cxnSpLocks noChangeShapeType="1"/>
                <a:stCxn id="136" idx="7"/>
                <a:endCxn id="139" idx="3"/>
              </p:cNvCxnSpPr>
              <p:nvPr/>
            </p:nvCxnSpPr>
            <p:spPr bwMode="auto">
              <a:xfrm flipV="1">
                <a:off x="1094" y="2800"/>
                <a:ext cx="51" cy="16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9" name="Group 82"/>
            <p:cNvGrpSpPr>
              <a:grpSpLocks/>
            </p:cNvGrpSpPr>
            <p:nvPr/>
          </p:nvGrpSpPr>
          <p:grpSpPr bwMode="auto">
            <a:xfrm>
              <a:off x="5897563" y="3992854"/>
              <a:ext cx="984250" cy="1120775"/>
              <a:chOff x="3710" y="2394"/>
              <a:chExt cx="620" cy="706"/>
            </a:xfrm>
          </p:grpSpPr>
          <p:sp>
            <p:nvSpPr>
              <p:cNvPr id="126" name="Oval 47"/>
              <p:cNvSpPr>
                <a:spLocks noChangeArrowheads="1"/>
              </p:cNvSpPr>
              <p:nvPr/>
            </p:nvSpPr>
            <p:spPr bwMode="auto">
              <a:xfrm>
                <a:off x="3885" y="2825"/>
                <a:ext cx="265" cy="27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7" name="Oval 48"/>
              <p:cNvSpPr>
                <a:spLocks noChangeArrowheads="1"/>
              </p:cNvSpPr>
              <p:nvPr/>
            </p:nvSpPr>
            <p:spPr bwMode="auto">
              <a:xfrm>
                <a:off x="3710" y="2586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49"/>
              <p:cNvSpPr>
                <a:spLocks noChangeArrowheads="1"/>
              </p:cNvSpPr>
              <p:nvPr/>
            </p:nvSpPr>
            <p:spPr bwMode="auto">
              <a:xfrm>
                <a:off x="3929" y="2394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50"/>
              <p:cNvSpPr>
                <a:spLocks noChangeArrowheads="1"/>
              </p:cNvSpPr>
              <p:nvPr/>
            </p:nvSpPr>
            <p:spPr bwMode="auto">
              <a:xfrm>
                <a:off x="4175" y="2576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30" name="AutoShape 51"/>
              <p:cNvCxnSpPr>
                <a:cxnSpLocks noChangeShapeType="1"/>
                <a:stCxn id="126" idx="1"/>
                <a:endCxn id="127" idx="5"/>
              </p:cNvCxnSpPr>
              <p:nvPr/>
            </p:nvCxnSpPr>
            <p:spPr bwMode="auto">
              <a:xfrm flipH="1" flipV="1">
                <a:off x="3842" y="2719"/>
                <a:ext cx="82" cy="14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AutoShape 52"/>
              <p:cNvCxnSpPr>
                <a:cxnSpLocks noChangeShapeType="1"/>
                <a:stCxn id="126" idx="0"/>
                <a:endCxn id="128" idx="4"/>
              </p:cNvCxnSpPr>
              <p:nvPr/>
            </p:nvCxnSpPr>
            <p:spPr bwMode="auto">
              <a:xfrm flipH="1" flipV="1">
                <a:off x="4007" y="2550"/>
                <a:ext cx="11" cy="2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AutoShape 53"/>
              <p:cNvCxnSpPr>
                <a:cxnSpLocks noChangeShapeType="1"/>
                <a:stCxn id="126" idx="7"/>
                <a:endCxn id="129" idx="3"/>
              </p:cNvCxnSpPr>
              <p:nvPr/>
            </p:nvCxnSpPr>
            <p:spPr bwMode="auto">
              <a:xfrm flipV="1">
                <a:off x="4111" y="2709"/>
                <a:ext cx="87" cy="15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AutoShape 62"/>
              <p:cNvCxnSpPr>
                <a:cxnSpLocks noChangeShapeType="1"/>
                <a:stCxn id="127" idx="0"/>
                <a:endCxn id="128" idx="2"/>
              </p:cNvCxnSpPr>
              <p:nvPr/>
            </p:nvCxnSpPr>
            <p:spPr bwMode="auto">
              <a:xfrm flipV="1">
                <a:off x="3788" y="2472"/>
                <a:ext cx="141" cy="11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AutoShape 63"/>
              <p:cNvCxnSpPr>
                <a:cxnSpLocks noChangeShapeType="1"/>
                <a:stCxn id="128" idx="6"/>
                <a:endCxn id="129" idx="1"/>
              </p:cNvCxnSpPr>
              <p:nvPr/>
            </p:nvCxnSpPr>
            <p:spPr bwMode="auto">
              <a:xfrm>
                <a:off x="4084" y="2472"/>
                <a:ext cx="114" cy="12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AutoShape 64"/>
              <p:cNvCxnSpPr>
                <a:cxnSpLocks noChangeShapeType="1"/>
                <a:stCxn id="127" idx="6"/>
                <a:endCxn id="129" idx="2"/>
              </p:cNvCxnSpPr>
              <p:nvPr/>
            </p:nvCxnSpPr>
            <p:spPr bwMode="auto">
              <a:xfrm flipV="1">
                <a:off x="3865" y="2654"/>
                <a:ext cx="310" cy="1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Group 94"/>
            <p:cNvGrpSpPr>
              <a:grpSpLocks/>
            </p:cNvGrpSpPr>
            <p:nvPr/>
          </p:nvGrpSpPr>
          <p:grpSpPr bwMode="auto">
            <a:xfrm>
              <a:off x="7391401" y="4143667"/>
              <a:ext cx="984250" cy="917575"/>
              <a:chOff x="4623" y="2402"/>
              <a:chExt cx="620" cy="578"/>
            </a:xfrm>
          </p:grpSpPr>
          <p:sp>
            <p:nvSpPr>
              <p:cNvPr id="116" name="Oval 84"/>
              <p:cNvSpPr>
                <a:spLocks noChangeArrowheads="1"/>
              </p:cNvSpPr>
              <p:nvPr/>
            </p:nvSpPr>
            <p:spPr bwMode="auto">
              <a:xfrm>
                <a:off x="4854" y="2824"/>
                <a:ext cx="173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85"/>
              <p:cNvSpPr>
                <a:spLocks noChangeArrowheads="1"/>
              </p:cNvSpPr>
              <p:nvPr/>
            </p:nvSpPr>
            <p:spPr bwMode="auto">
              <a:xfrm>
                <a:off x="4623" y="2594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86"/>
              <p:cNvSpPr>
                <a:spLocks noChangeArrowheads="1"/>
              </p:cNvSpPr>
              <p:nvPr/>
            </p:nvSpPr>
            <p:spPr bwMode="auto">
              <a:xfrm>
                <a:off x="4842" y="2402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87"/>
              <p:cNvSpPr>
                <a:spLocks noChangeArrowheads="1"/>
              </p:cNvSpPr>
              <p:nvPr/>
            </p:nvSpPr>
            <p:spPr bwMode="auto">
              <a:xfrm>
                <a:off x="5088" y="2584"/>
                <a:ext cx="155" cy="156"/>
              </a:xfrm>
              <a:prstGeom prst="ellipse">
                <a:avLst/>
              </a:prstGeom>
              <a:solidFill>
                <a:srgbClr val="E668C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20" name="AutoShape 88"/>
              <p:cNvCxnSpPr>
                <a:cxnSpLocks noChangeShapeType="1"/>
                <a:stCxn id="116" idx="1"/>
                <a:endCxn id="117" idx="5"/>
              </p:cNvCxnSpPr>
              <p:nvPr/>
            </p:nvCxnSpPr>
            <p:spPr bwMode="auto">
              <a:xfrm flipH="1" flipV="1">
                <a:off x="4755" y="2727"/>
                <a:ext cx="124" cy="12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AutoShape 89"/>
              <p:cNvCxnSpPr>
                <a:cxnSpLocks noChangeShapeType="1"/>
                <a:stCxn id="116" idx="0"/>
                <a:endCxn id="118" idx="4"/>
              </p:cNvCxnSpPr>
              <p:nvPr/>
            </p:nvCxnSpPr>
            <p:spPr bwMode="auto">
              <a:xfrm flipH="1" flipV="1">
                <a:off x="4920" y="2558"/>
                <a:ext cx="21" cy="26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AutoShape 90"/>
              <p:cNvCxnSpPr>
                <a:cxnSpLocks noChangeShapeType="1"/>
                <a:stCxn id="116" idx="7"/>
                <a:endCxn id="119" idx="3"/>
              </p:cNvCxnSpPr>
              <p:nvPr/>
            </p:nvCxnSpPr>
            <p:spPr bwMode="auto">
              <a:xfrm flipV="1">
                <a:off x="5002" y="2717"/>
                <a:ext cx="109" cy="13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AutoShape 91"/>
              <p:cNvCxnSpPr>
                <a:cxnSpLocks noChangeShapeType="1"/>
                <a:stCxn id="117" idx="0"/>
                <a:endCxn id="118" idx="2"/>
              </p:cNvCxnSpPr>
              <p:nvPr/>
            </p:nvCxnSpPr>
            <p:spPr bwMode="auto">
              <a:xfrm flipV="1">
                <a:off x="4701" y="2480"/>
                <a:ext cx="141" cy="11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AutoShape 92"/>
              <p:cNvCxnSpPr>
                <a:cxnSpLocks noChangeShapeType="1"/>
                <a:stCxn id="118" idx="6"/>
                <a:endCxn id="119" idx="1"/>
              </p:cNvCxnSpPr>
              <p:nvPr/>
            </p:nvCxnSpPr>
            <p:spPr bwMode="auto">
              <a:xfrm>
                <a:off x="4997" y="2480"/>
                <a:ext cx="114" cy="12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AutoShape 93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 flipV="1">
                <a:off x="4778" y="2662"/>
                <a:ext cx="310" cy="1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1" name="Group 109"/>
            <p:cNvGrpSpPr>
              <a:grpSpLocks/>
            </p:cNvGrpSpPr>
            <p:nvPr/>
          </p:nvGrpSpPr>
          <p:grpSpPr bwMode="auto">
            <a:xfrm>
              <a:off x="481014" y="5131090"/>
              <a:ext cx="8666162" cy="1546224"/>
              <a:chOff x="301" y="3347"/>
              <a:chExt cx="5459" cy="974"/>
            </a:xfrm>
          </p:grpSpPr>
          <p:sp>
            <p:nvSpPr>
              <p:cNvPr id="103" name="Text Box 95"/>
              <p:cNvSpPr txBox="1">
                <a:spLocks noChangeArrowheads="1"/>
              </p:cNvSpPr>
              <p:nvPr/>
            </p:nvSpPr>
            <p:spPr bwMode="auto">
              <a:xfrm>
                <a:off x="301" y="3347"/>
                <a:ext cx="119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Communicate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Line 96"/>
              <p:cNvSpPr>
                <a:spLocks noChangeShapeType="1"/>
              </p:cNvSpPr>
              <p:nvPr/>
            </p:nvSpPr>
            <p:spPr bwMode="auto">
              <a:xfrm>
                <a:off x="1472" y="3456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Text Box 97"/>
              <p:cNvSpPr txBox="1">
                <a:spLocks noChangeArrowheads="1"/>
              </p:cNvSpPr>
              <p:nvPr/>
            </p:nvSpPr>
            <p:spPr bwMode="auto">
              <a:xfrm>
                <a:off x="1609" y="3566"/>
                <a:ext cx="112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Listen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6" name="Text Box 98"/>
              <p:cNvSpPr txBox="1">
                <a:spLocks noChangeArrowheads="1"/>
              </p:cNvSpPr>
              <p:nvPr/>
            </p:nvSpPr>
            <p:spPr bwMode="auto">
              <a:xfrm>
                <a:off x="2530" y="3738"/>
                <a:ext cx="112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      Consult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7" name="Text Box 99"/>
              <p:cNvSpPr txBox="1">
                <a:spLocks noChangeArrowheads="1"/>
              </p:cNvSpPr>
              <p:nvPr/>
            </p:nvSpPr>
            <p:spPr bwMode="auto">
              <a:xfrm>
                <a:off x="3689" y="3930"/>
                <a:ext cx="112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Collaborate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8" name="Text Box 100"/>
              <p:cNvSpPr txBox="1">
                <a:spLocks noChangeArrowheads="1"/>
              </p:cNvSpPr>
              <p:nvPr/>
            </p:nvSpPr>
            <p:spPr bwMode="auto">
              <a:xfrm>
                <a:off x="4635" y="4108"/>
                <a:ext cx="112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18FCD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Empower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18FCD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9" name="Line 101"/>
              <p:cNvSpPr>
                <a:spLocks noChangeShapeType="1"/>
              </p:cNvSpPr>
              <p:nvPr/>
            </p:nvSpPr>
            <p:spPr bwMode="auto">
              <a:xfrm flipH="1">
                <a:off x="988" y="3666"/>
                <a:ext cx="51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Line 102"/>
              <p:cNvSpPr>
                <a:spLocks noChangeShapeType="1"/>
              </p:cNvSpPr>
              <p:nvPr/>
            </p:nvSpPr>
            <p:spPr bwMode="auto">
              <a:xfrm>
                <a:off x="2322" y="3694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Line 103"/>
              <p:cNvSpPr>
                <a:spLocks noChangeShapeType="1"/>
              </p:cNvSpPr>
              <p:nvPr/>
            </p:nvSpPr>
            <p:spPr bwMode="auto">
              <a:xfrm flipH="1">
                <a:off x="1937" y="3884"/>
                <a:ext cx="603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Line 104"/>
              <p:cNvSpPr>
                <a:spLocks noChangeShapeType="1"/>
              </p:cNvSpPr>
              <p:nvPr/>
            </p:nvSpPr>
            <p:spPr bwMode="auto">
              <a:xfrm>
                <a:off x="3461" y="3844"/>
                <a:ext cx="6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3" name="Line 105"/>
              <p:cNvSpPr>
                <a:spLocks noChangeShapeType="1"/>
              </p:cNvSpPr>
              <p:nvPr/>
            </p:nvSpPr>
            <p:spPr bwMode="auto">
              <a:xfrm>
                <a:off x="4654" y="4020"/>
                <a:ext cx="5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Line 106"/>
              <p:cNvSpPr>
                <a:spLocks noChangeShapeType="1"/>
              </p:cNvSpPr>
              <p:nvPr/>
            </p:nvSpPr>
            <p:spPr bwMode="auto">
              <a:xfrm flipH="1">
                <a:off x="2951" y="4038"/>
                <a:ext cx="603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Line 107"/>
              <p:cNvSpPr>
                <a:spLocks noChangeShapeType="1"/>
              </p:cNvSpPr>
              <p:nvPr/>
            </p:nvSpPr>
            <p:spPr bwMode="auto">
              <a:xfrm flipH="1">
                <a:off x="3966" y="4185"/>
                <a:ext cx="603" cy="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 Box 110"/>
            <p:cNvSpPr txBox="1">
              <a:spLocks noChangeArrowheads="1"/>
            </p:cNvSpPr>
            <p:nvPr/>
          </p:nvSpPr>
          <p:spPr bwMode="auto">
            <a:xfrm>
              <a:off x="46038" y="7362849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Source: Health Canada Policy Toolkit for Public Involvement in Decision-Making.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hlinkClick r:id="rId2"/>
                </a:rPr>
                <a:t>https://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hlinkClick r:id="rId2"/>
                </a:rPr>
                <a:t>www.canada.ca/en/health-canada/corporate/about-health-canada/reports-publications/health-canada-policy-toolkit-public-involvement-decision-making.html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61" name="Straight Arrow Connector 160"/>
          <p:cNvCxnSpPr/>
          <p:nvPr/>
        </p:nvCxnSpPr>
        <p:spPr bwMode="auto">
          <a:xfrm flipV="1">
            <a:off x="2597430" y="1825793"/>
            <a:ext cx="4163285" cy="111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DC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Rectangle 161"/>
          <p:cNvSpPr/>
          <p:nvPr/>
        </p:nvSpPr>
        <p:spPr>
          <a:xfrm>
            <a:off x="265524" y="5767398"/>
            <a:ext cx="4306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275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8FC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Level of influence on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8FC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decisions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18FC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ERT" id="{9E37ED38-8528-4622-97B5-E50A59913621}" vid="{C3144AF8-E3B1-46BB-B32C-B5F65E8202C5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ERT" id="{9E37ED38-8528-4622-97B5-E50A59913621}" vid="{C3144AF8-E3B1-46BB-B32C-B5F65E8202C5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E699366340D41B67FD2BA5630CCCF" ma:contentTypeVersion="3" ma:contentTypeDescription="Create a new document." ma:contentTypeScope="" ma:versionID="4e890b030306360b1caedebf40a60296">
  <xsd:schema xmlns:xsd="http://www.w3.org/2001/XMLSchema" xmlns:xs="http://www.w3.org/2001/XMLSchema" xmlns:p="http://schemas.microsoft.com/office/2006/metadata/properties" xmlns:ns2="9fadf70c-5e39-45e6-af1b-37916fb9636d" targetNamespace="http://schemas.microsoft.com/office/2006/metadata/properties" ma:root="true" ma:fieldsID="b6c78b3442fe6a4046643687873bf358" ns2:_="">
    <xsd:import namespace="9fadf70c-5e39-45e6-af1b-37916fb963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f70c-5e39-45e6-af1b-37916fb96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A78694-8212-40F0-B36C-388734D1C41A}"/>
</file>

<file path=customXml/itemProps2.xml><?xml version="1.0" encoding="utf-8"?>
<ds:datastoreItem xmlns:ds="http://schemas.openxmlformats.org/officeDocument/2006/customXml" ds:itemID="{F4BBFAB0-925E-43AD-99DA-38B53EBA8764}"/>
</file>

<file path=customXml/itemProps3.xml><?xml version="1.0" encoding="utf-8"?>
<ds:datastoreItem xmlns:ds="http://schemas.openxmlformats.org/officeDocument/2006/customXml" ds:itemID="{76BC17F5-5BD8-4111-9705-6219F2DC3DC2}"/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9417</TotalTime>
  <Pages>22</Pages>
  <Words>592</Words>
  <Application>Microsoft Office PowerPoint</Application>
  <PresentationFormat>On-screen Show (4:3)</PresentationFormat>
  <Paragraphs>222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Interstate-Regular</vt:lpstr>
      <vt:lpstr>Segoe UI</vt:lpstr>
      <vt:lpstr>Times New Roman</vt:lpstr>
      <vt:lpstr>Wingdings</vt:lpstr>
      <vt:lpstr>CONCERT</vt:lpstr>
      <vt:lpstr>Conception personnalisée</vt:lpstr>
      <vt:lpstr>1_CONCERT</vt:lpstr>
      <vt:lpstr> Stakeholder engagement - What is, can or should it (not) be? </vt:lpstr>
      <vt:lpstr>Content</vt:lpstr>
      <vt:lpstr>Stakeholder engagement - Stakeholders</vt:lpstr>
      <vt:lpstr>Stakeholder engagement - Stakeholders</vt:lpstr>
      <vt:lpstr>Stakeholder engagement - Stakeholders</vt:lpstr>
      <vt:lpstr>Stakeholder engagement - Participation</vt:lpstr>
      <vt:lpstr>Stakeholder engagement - Participation</vt:lpstr>
      <vt:lpstr>Stakeholder engagement - Participation</vt:lpstr>
      <vt:lpstr>Stakeholder engagement - Participation</vt:lpstr>
      <vt:lpstr>Stakeholder engagement - Participation</vt:lpstr>
      <vt:lpstr>Stakeholder engagement - Participation</vt:lpstr>
      <vt:lpstr>Stakeholder engagement</vt:lpstr>
      <vt:lpstr>Stakeholder engagement</vt:lpstr>
      <vt:lpstr>Stakeholder engagement</vt:lpstr>
      <vt:lpstr>Stakeholder engagement</vt:lpstr>
      <vt:lpstr>Stakeholder engagement</vt:lpstr>
      <vt:lpstr>Stakeholder engagement</vt:lpstr>
      <vt:lpstr>Stakeholder engagement</vt:lpstr>
      <vt:lpstr>Stakeholder engagement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Catrinel Turcanu</dc:creator>
  <cp:lastModifiedBy>Turcanu Catrinel</cp:lastModifiedBy>
  <cp:revision>524</cp:revision>
  <cp:lastPrinted>2011-12-22T07:31:06Z</cp:lastPrinted>
  <dcterms:created xsi:type="dcterms:W3CDTF">2017-11-13T09:28:55Z</dcterms:created>
  <dcterms:modified xsi:type="dcterms:W3CDTF">2019-09-11T08:27:59Z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ContentTypeId">
    <vt:lpwstr>0x010100452E699366340D41B67FD2BA5630CCCF</vt:lpwstr>
  </property>
</Properties>
</file>